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443" r:id="rId3"/>
    <p:sldId id="444" r:id="rId4"/>
    <p:sldId id="298" r:id="rId5"/>
    <p:sldId id="299" r:id="rId6"/>
    <p:sldId id="320" r:id="rId7"/>
    <p:sldId id="300" r:id="rId8"/>
    <p:sldId id="301" r:id="rId9"/>
    <p:sldId id="302" r:id="rId10"/>
    <p:sldId id="303" r:id="rId11"/>
    <p:sldId id="305" r:id="rId12"/>
    <p:sldId id="304" r:id="rId13"/>
    <p:sldId id="448" r:id="rId14"/>
    <p:sldId id="449" r:id="rId15"/>
    <p:sldId id="450" r:id="rId16"/>
    <p:sldId id="451" r:id="rId17"/>
    <p:sldId id="456" r:id="rId18"/>
    <p:sldId id="457" r:id="rId19"/>
    <p:sldId id="458" r:id="rId20"/>
    <p:sldId id="459" r:id="rId21"/>
    <p:sldId id="460" r:id="rId22"/>
    <p:sldId id="461" r:id="rId23"/>
    <p:sldId id="311" r:id="rId24"/>
    <p:sldId id="462" r:id="rId25"/>
    <p:sldId id="463" r:id="rId26"/>
    <p:sldId id="464" r:id="rId27"/>
    <p:sldId id="313" r:id="rId28"/>
    <p:sldId id="314" r:id="rId29"/>
    <p:sldId id="315" r:id="rId30"/>
    <p:sldId id="316" r:id="rId31"/>
    <p:sldId id="445" r:id="rId32"/>
    <p:sldId id="446" r:id="rId33"/>
    <p:sldId id="447" r:id="rId34"/>
    <p:sldId id="317" r:id="rId35"/>
    <p:sldId id="318" r:id="rId36"/>
    <p:sldId id="319" r:id="rId37"/>
    <p:sldId id="321" r:id="rId38"/>
    <p:sldId id="322" r:id="rId39"/>
    <p:sldId id="323" r:id="rId40"/>
    <p:sldId id="325" r:id="rId41"/>
    <p:sldId id="326" r:id="rId42"/>
    <p:sldId id="324" r:id="rId43"/>
    <p:sldId id="327" r:id="rId44"/>
    <p:sldId id="328" r:id="rId45"/>
    <p:sldId id="331" r:id="rId46"/>
    <p:sldId id="329" r:id="rId47"/>
    <p:sldId id="330" r:id="rId48"/>
    <p:sldId id="333" r:id="rId49"/>
    <p:sldId id="334" r:id="rId50"/>
    <p:sldId id="335" r:id="rId51"/>
    <p:sldId id="332" r:id="rId52"/>
    <p:sldId id="336" r:id="rId53"/>
    <p:sldId id="337" r:id="rId54"/>
    <p:sldId id="338" r:id="rId55"/>
    <p:sldId id="347" r:id="rId56"/>
    <p:sldId id="465" r:id="rId57"/>
    <p:sldId id="342" r:id="rId58"/>
    <p:sldId id="343" r:id="rId59"/>
    <p:sldId id="344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48" r:id="rId68"/>
    <p:sldId id="345" r:id="rId69"/>
    <p:sldId id="349" r:id="rId70"/>
    <p:sldId id="350" r:id="rId71"/>
    <p:sldId id="351" r:id="rId72"/>
    <p:sldId id="359" r:id="rId73"/>
    <p:sldId id="360" r:id="rId74"/>
    <p:sldId id="361" r:id="rId75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8B9"/>
    <a:srgbClr val="33CC33"/>
    <a:srgbClr val="2DF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0" autoAdjust="0"/>
  </p:normalViewPr>
  <p:slideViewPr>
    <p:cSldViewPr>
      <p:cViewPr varScale="1">
        <p:scale>
          <a:sx n="91" d="100"/>
          <a:sy n="91" d="100"/>
        </p:scale>
        <p:origin x="14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300"/>
            </a:lvl1pPr>
          </a:lstStyle>
          <a:p>
            <a:fld id="{87CD08D2-CFBB-4220-B4D0-3C9710C13A30}" type="datetimeFigureOut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65" tIns="49533" rIns="99065" bIns="49533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1731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1731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300"/>
            </a:lvl1pPr>
          </a:lstStyle>
          <a:p>
            <a:fld id="{42056B9A-442C-4B4B-81DA-42CBF70630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A13B-BEFF-4C9D-8C60-CD864862CFB2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FCDF-AA05-4E23-AA7B-61AD97A8B0F3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EA0F-5775-4E09-A9FC-1D4CB8D3AFAE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49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78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62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5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41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3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70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5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5A818-E011-448B-822D-4796326518BD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89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012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7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401D-5DBE-47D7-ABFD-A2C669B58BFE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34E48-3571-463B-B18B-56AB95DBE172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4AAC-1ED5-4B35-AD52-A6F5FD65EE50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6700-B1CF-48A6-ABF5-5E7BA2401419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040A-BE73-4BB2-B5C7-5471C7AC739B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4673-029D-44E9-9DEF-DC1F14382524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8EC1-23D9-4BF9-B392-92E0A06C3FF9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F0183-DAB8-40CD-8520-370B1C45417F}" type="datetime1">
              <a:rPr lang="zh-CN" altLang="en-US" smtClean="0"/>
              <a:pPr/>
              <a:t>2023/11/9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47ACE-A1EE-4FEC-919B-33C79D5620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4A8D7-4D4F-4F96-A240-246B7F22537A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96448-9A3E-47C1-9467-3C3448B66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3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E03D8-A0B6-4132-BF57-7082273A1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Modern Computer Graphics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57DCE6-F30D-4B02-A1BC-3103D4B0F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Shandong University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9A2631-48D4-4B6B-92C0-32AFBEF7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ED14-A398-482E-8364-10EC579F8D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4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Bicubics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 Product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1"/>
            <a:ext cx="7715304" cy="473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5802092" y="4414618"/>
            <a:ext cx="571504" cy="50006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0111" y="3557594"/>
            <a:ext cx="34194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542972" y="5629064"/>
            <a:ext cx="3386614" cy="50006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Bézier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surface P(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cubic polynomial of two variables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by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= 16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points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4,4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Interpolates 4 corners, approximates others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are product of two Bernstein polynomials: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);... B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572008"/>
            <a:ext cx="2571768" cy="137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4500570"/>
            <a:ext cx="2490125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4500570"/>
            <a:ext cx="1785950" cy="135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025106"/>
            <a:ext cx="7886700" cy="238839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曲面方程：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z(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曲线：参数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固定时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表示的曲线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曲线：参数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固定时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表示的曲线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的意义：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曲线上的刻度，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曲线的编号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的意义：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曲线上的刻度，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曲线的编号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633912" y="1735138"/>
            <a:ext cx="3881438" cy="2249487"/>
            <a:chOff x="2882" y="1093"/>
            <a:chExt cx="2445" cy="1417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104" y="1093"/>
              <a:ext cx="1223" cy="710"/>
            </a:xfrm>
            <a:custGeom>
              <a:avLst/>
              <a:gdLst>
                <a:gd name="T0" fmla="*/ 4456 w 4456"/>
                <a:gd name="T1" fmla="*/ 2588 h 2588"/>
                <a:gd name="T2" fmla="*/ 0 w 4456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2588"/>
                  </a:moveTo>
                  <a:cubicBezTo>
                    <a:pt x="3194" y="1116"/>
                    <a:pt x="1262" y="0"/>
                    <a:pt x="0" y="15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02" y="1104"/>
              <a:ext cx="1223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59" y="1142"/>
                    <a:pt x="1298" y="67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901" y="1124"/>
              <a:ext cx="1222" cy="707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38" y="1169"/>
                    <a:pt x="1319" y="119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799" y="1155"/>
              <a:ext cx="1222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5" y="1187"/>
                    <a:pt x="1333" y="153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697" y="1195"/>
              <a:ext cx="1223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16" y="1200"/>
                    <a:pt x="1341" y="175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595" y="1242"/>
              <a:ext cx="1222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11" y="1207"/>
                    <a:pt x="1345" y="188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493" y="1297"/>
              <a:ext cx="1223" cy="707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10" y="1209"/>
                    <a:pt x="1347" y="191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391" y="1360"/>
              <a:ext cx="1223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11" y="1207"/>
                    <a:pt x="1345" y="187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289" y="1430"/>
              <a:ext cx="1223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15" y="1200"/>
                    <a:pt x="1340" y="17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187" y="1508"/>
              <a:ext cx="1223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4" y="1188"/>
                    <a:pt x="1333" y="153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086" y="1595"/>
              <a:ext cx="1222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38" y="1169"/>
                    <a:pt x="1319" y="119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984" y="1693"/>
              <a:ext cx="1222" cy="706"/>
            </a:xfrm>
            <a:custGeom>
              <a:avLst/>
              <a:gdLst>
                <a:gd name="T0" fmla="*/ 4456 w 4456"/>
                <a:gd name="T1" fmla="*/ 2572 h 2572"/>
                <a:gd name="T2" fmla="*/ 0 w 4456"/>
                <a:gd name="T3" fmla="*/ 0 h 2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2">
                  <a:moveTo>
                    <a:pt x="4456" y="2572"/>
                  </a:moveTo>
                  <a:cubicBezTo>
                    <a:pt x="3159" y="1141"/>
                    <a:pt x="1297" y="6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882" y="1799"/>
              <a:ext cx="1222" cy="711"/>
            </a:xfrm>
            <a:custGeom>
              <a:avLst/>
              <a:gdLst>
                <a:gd name="T0" fmla="*/ 4457 w 4457"/>
                <a:gd name="T1" fmla="*/ 2588 h 2588"/>
                <a:gd name="T2" fmla="*/ 0 w 4457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2588"/>
                  </a:moveTo>
                  <a:cubicBezTo>
                    <a:pt x="3195" y="1116"/>
                    <a:pt x="1262" y="0"/>
                    <a:pt x="0" y="15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882" y="1093"/>
              <a:ext cx="1222" cy="710"/>
            </a:xfrm>
            <a:custGeom>
              <a:avLst/>
              <a:gdLst>
                <a:gd name="T0" fmla="*/ 4457 w 4457"/>
                <a:gd name="T1" fmla="*/ 15 h 2588"/>
                <a:gd name="T2" fmla="*/ 0 w 4457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15"/>
                  </a:moveTo>
                  <a:cubicBezTo>
                    <a:pt x="3195" y="0"/>
                    <a:pt x="1262" y="1116"/>
                    <a:pt x="0" y="2588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984" y="1104"/>
              <a:ext cx="1222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59" y="67"/>
                    <a:pt x="1297" y="1142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086" y="1124"/>
              <a:ext cx="1222" cy="707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38" y="119"/>
                    <a:pt x="1319" y="1169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187" y="1155"/>
              <a:ext cx="1223" cy="70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4" y="153"/>
                    <a:pt x="1333" y="1187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289" y="1195"/>
              <a:ext cx="1223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15" y="175"/>
                    <a:pt x="1340" y="1200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391" y="1242"/>
              <a:ext cx="1223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11" y="188"/>
                    <a:pt x="1345" y="1207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3493" y="1297"/>
              <a:ext cx="1223" cy="707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10" y="191"/>
                    <a:pt x="1347" y="1209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3595" y="1360"/>
              <a:ext cx="1222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11" y="187"/>
                    <a:pt x="1345" y="1207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697" y="1430"/>
              <a:ext cx="1223" cy="70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16" y="176"/>
                    <a:pt x="1341" y="1200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3799" y="1508"/>
              <a:ext cx="1222" cy="70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5" y="153"/>
                    <a:pt x="1333" y="1188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901" y="1595"/>
              <a:ext cx="1222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38" y="119"/>
                    <a:pt x="1319" y="1169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002" y="1693"/>
              <a:ext cx="1223" cy="706"/>
            </a:xfrm>
            <a:custGeom>
              <a:avLst/>
              <a:gdLst>
                <a:gd name="T0" fmla="*/ 4457 w 4457"/>
                <a:gd name="T1" fmla="*/ 0 h 2572"/>
                <a:gd name="T2" fmla="*/ 0 w 4457"/>
                <a:gd name="T3" fmla="*/ 2572 h 2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2">
                  <a:moveTo>
                    <a:pt x="4457" y="0"/>
                  </a:moveTo>
                  <a:cubicBezTo>
                    <a:pt x="3159" y="66"/>
                    <a:pt x="1298" y="1141"/>
                    <a:pt x="0" y="2572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104" y="1799"/>
              <a:ext cx="1223" cy="711"/>
            </a:xfrm>
            <a:custGeom>
              <a:avLst/>
              <a:gdLst>
                <a:gd name="T0" fmla="*/ 4456 w 4456"/>
                <a:gd name="T1" fmla="*/ 15 h 2588"/>
                <a:gd name="T2" fmla="*/ 0 w 4456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15"/>
                  </a:moveTo>
                  <a:cubicBezTo>
                    <a:pt x="3194" y="0"/>
                    <a:pt x="1262" y="1116"/>
                    <a:pt x="0" y="2588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/>
        </p:nvGrpSpPr>
        <p:grpSpPr bwMode="auto">
          <a:xfrm>
            <a:off x="628650" y="1731169"/>
            <a:ext cx="3881438" cy="2249487"/>
            <a:chOff x="432" y="1093"/>
            <a:chExt cx="2445" cy="1417"/>
          </a:xfrm>
        </p:grpSpPr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654" y="1093"/>
              <a:ext cx="1223" cy="710"/>
            </a:xfrm>
            <a:custGeom>
              <a:avLst/>
              <a:gdLst>
                <a:gd name="T0" fmla="*/ 4456 w 4456"/>
                <a:gd name="T1" fmla="*/ 2588 h 2588"/>
                <a:gd name="T2" fmla="*/ 0 w 4456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2588"/>
                  </a:moveTo>
                  <a:cubicBezTo>
                    <a:pt x="3194" y="1116"/>
                    <a:pt x="1262" y="0"/>
                    <a:pt x="0" y="15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552" y="1104"/>
              <a:ext cx="1223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59" y="1142"/>
                    <a:pt x="1298" y="67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1451" y="1124"/>
              <a:ext cx="1222" cy="707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38" y="1169"/>
                    <a:pt x="1319" y="119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1349" y="1155"/>
              <a:ext cx="1222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5" y="1187"/>
                    <a:pt x="1333" y="153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1247" y="1195"/>
              <a:ext cx="1223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16" y="1200"/>
                    <a:pt x="1341" y="175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1145" y="1242"/>
              <a:ext cx="1222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11" y="1207"/>
                    <a:pt x="1345" y="188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1043" y="1297"/>
              <a:ext cx="1223" cy="707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10" y="1209"/>
                    <a:pt x="1347" y="191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941" y="1360"/>
              <a:ext cx="1223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11" y="1207"/>
                    <a:pt x="1345" y="187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839" y="1430"/>
              <a:ext cx="1223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15" y="1200"/>
                    <a:pt x="1340" y="17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737" y="1508"/>
              <a:ext cx="1223" cy="70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4" y="1188"/>
                    <a:pt x="1333" y="153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636" y="1595"/>
              <a:ext cx="1222" cy="706"/>
            </a:xfrm>
            <a:custGeom>
              <a:avLst/>
              <a:gdLst>
                <a:gd name="T0" fmla="*/ 4456 w 4456"/>
                <a:gd name="T1" fmla="*/ 2573 h 2573"/>
                <a:gd name="T2" fmla="*/ 0 w 4456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2573"/>
                  </a:moveTo>
                  <a:cubicBezTo>
                    <a:pt x="3138" y="1169"/>
                    <a:pt x="1319" y="119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34" y="1693"/>
              <a:ext cx="1222" cy="706"/>
            </a:xfrm>
            <a:custGeom>
              <a:avLst/>
              <a:gdLst>
                <a:gd name="T0" fmla="*/ 4456 w 4456"/>
                <a:gd name="T1" fmla="*/ 2572 h 2572"/>
                <a:gd name="T2" fmla="*/ 0 w 4456"/>
                <a:gd name="T3" fmla="*/ 0 h 2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2">
                  <a:moveTo>
                    <a:pt x="4456" y="2572"/>
                  </a:moveTo>
                  <a:cubicBezTo>
                    <a:pt x="3159" y="1141"/>
                    <a:pt x="1297" y="6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32" y="1799"/>
              <a:ext cx="1222" cy="711"/>
            </a:xfrm>
            <a:custGeom>
              <a:avLst/>
              <a:gdLst>
                <a:gd name="T0" fmla="*/ 4457 w 4457"/>
                <a:gd name="T1" fmla="*/ 2588 h 2588"/>
                <a:gd name="T2" fmla="*/ 0 w 4457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2588"/>
                  </a:moveTo>
                  <a:cubicBezTo>
                    <a:pt x="3195" y="1116"/>
                    <a:pt x="1262" y="0"/>
                    <a:pt x="0" y="15"/>
                  </a:cubicBezTo>
                </a:path>
              </a:pathLst>
            </a:custGeom>
            <a:noFill/>
            <a:ln w="1270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432" y="1093"/>
              <a:ext cx="1222" cy="710"/>
            </a:xfrm>
            <a:custGeom>
              <a:avLst/>
              <a:gdLst>
                <a:gd name="T0" fmla="*/ 4457 w 4457"/>
                <a:gd name="T1" fmla="*/ 15 h 2588"/>
                <a:gd name="T2" fmla="*/ 0 w 4457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15"/>
                  </a:moveTo>
                  <a:cubicBezTo>
                    <a:pt x="3195" y="0"/>
                    <a:pt x="1262" y="1116"/>
                    <a:pt x="0" y="2588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534" y="1104"/>
              <a:ext cx="1222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59" y="67"/>
                    <a:pt x="1297" y="1142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636" y="1124"/>
              <a:ext cx="1222" cy="707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38" y="119"/>
                    <a:pt x="1319" y="1169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737" y="1155"/>
              <a:ext cx="1223" cy="70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4" y="153"/>
                    <a:pt x="1333" y="1187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839" y="1195"/>
              <a:ext cx="1223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15" y="175"/>
                    <a:pt x="1340" y="1200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941" y="1242"/>
              <a:ext cx="1223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11" y="188"/>
                    <a:pt x="1345" y="1207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1043" y="1297"/>
              <a:ext cx="1223" cy="707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10" y="191"/>
                    <a:pt x="1347" y="1209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1145" y="1360"/>
              <a:ext cx="1222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11" y="187"/>
                    <a:pt x="1345" y="1207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1247" y="1430"/>
              <a:ext cx="1223" cy="70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16" y="176"/>
                    <a:pt x="1341" y="1200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1349" y="1508"/>
              <a:ext cx="1222" cy="70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5" y="153"/>
                    <a:pt x="1333" y="1188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1451" y="1595"/>
              <a:ext cx="1222" cy="706"/>
            </a:xfrm>
            <a:custGeom>
              <a:avLst/>
              <a:gdLst>
                <a:gd name="T0" fmla="*/ 4456 w 4456"/>
                <a:gd name="T1" fmla="*/ 0 h 2573"/>
                <a:gd name="T2" fmla="*/ 0 w 4456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73">
                  <a:moveTo>
                    <a:pt x="4456" y="0"/>
                  </a:moveTo>
                  <a:cubicBezTo>
                    <a:pt x="3138" y="119"/>
                    <a:pt x="1319" y="1169"/>
                    <a:pt x="0" y="2573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1552" y="1693"/>
              <a:ext cx="1223" cy="706"/>
            </a:xfrm>
            <a:custGeom>
              <a:avLst/>
              <a:gdLst>
                <a:gd name="T0" fmla="*/ 4457 w 4457"/>
                <a:gd name="T1" fmla="*/ 0 h 2572"/>
                <a:gd name="T2" fmla="*/ 0 w 4457"/>
                <a:gd name="T3" fmla="*/ 2572 h 2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2">
                  <a:moveTo>
                    <a:pt x="4457" y="0"/>
                  </a:moveTo>
                  <a:cubicBezTo>
                    <a:pt x="3159" y="66"/>
                    <a:pt x="1298" y="1141"/>
                    <a:pt x="0" y="2572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1654" y="1799"/>
              <a:ext cx="1223" cy="711"/>
            </a:xfrm>
            <a:custGeom>
              <a:avLst/>
              <a:gdLst>
                <a:gd name="T0" fmla="*/ 4456 w 4456"/>
                <a:gd name="T1" fmla="*/ 15 h 2588"/>
                <a:gd name="T2" fmla="*/ 0 w 4456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15"/>
                  </a:moveTo>
                  <a:cubicBezTo>
                    <a:pt x="3194" y="0"/>
                    <a:pt x="1262" y="1116"/>
                    <a:pt x="0" y="2588"/>
                  </a:cubicBezTo>
                </a:path>
              </a:pathLst>
            </a:custGeom>
            <a:noFill/>
            <a:ln w="127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2977532" y="3379787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024692" y="3368675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0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参数偏导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130800"/>
            <a:ext cx="7886700" cy="10461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的几何意义：曲面上一点在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曲线上的切线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的几何意义：曲面上一点在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曲线上的切线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362076" y="1755775"/>
            <a:ext cx="5718175" cy="3313112"/>
            <a:chOff x="858" y="1106"/>
            <a:chExt cx="3602" cy="2087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59" y="1106"/>
              <a:ext cx="1801" cy="1047"/>
            </a:xfrm>
            <a:custGeom>
              <a:avLst/>
              <a:gdLst>
                <a:gd name="T0" fmla="*/ 4456 w 4456"/>
                <a:gd name="T1" fmla="*/ 2588 h 2588"/>
                <a:gd name="T2" fmla="*/ 0 w 4456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2588"/>
                  </a:moveTo>
                  <a:cubicBezTo>
                    <a:pt x="3194" y="1116"/>
                    <a:pt x="1262" y="0"/>
                    <a:pt x="0" y="15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08" y="1198"/>
              <a:ext cx="1802" cy="1040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5" y="1187"/>
                    <a:pt x="1333" y="153"/>
                    <a:pt x="0" y="0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1758" y="1407"/>
              <a:ext cx="1802" cy="1041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10" y="1209"/>
                    <a:pt x="1347" y="191"/>
                    <a:pt x="0" y="0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308" y="1718"/>
              <a:ext cx="1801" cy="1040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4" y="1188"/>
                    <a:pt x="1333" y="153"/>
                    <a:pt x="0" y="0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58" y="2147"/>
              <a:ext cx="1801" cy="1046"/>
            </a:xfrm>
            <a:custGeom>
              <a:avLst/>
              <a:gdLst>
                <a:gd name="T0" fmla="*/ 4457 w 4457"/>
                <a:gd name="T1" fmla="*/ 2588 h 2588"/>
                <a:gd name="T2" fmla="*/ 0 w 4457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2588"/>
                  </a:moveTo>
                  <a:cubicBezTo>
                    <a:pt x="3195" y="1116"/>
                    <a:pt x="1262" y="0"/>
                    <a:pt x="0" y="15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58" y="1106"/>
              <a:ext cx="1801" cy="1047"/>
            </a:xfrm>
            <a:custGeom>
              <a:avLst/>
              <a:gdLst>
                <a:gd name="T0" fmla="*/ 4457 w 4457"/>
                <a:gd name="T1" fmla="*/ 15 h 2588"/>
                <a:gd name="T2" fmla="*/ 0 w 4457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15"/>
                  </a:moveTo>
                  <a:cubicBezTo>
                    <a:pt x="3195" y="0"/>
                    <a:pt x="1262" y="1116"/>
                    <a:pt x="0" y="2588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308" y="1198"/>
              <a:ext cx="1801" cy="1040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4" y="153"/>
                    <a:pt x="1333" y="1187"/>
                    <a:pt x="0" y="2573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758" y="1407"/>
              <a:ext cx="1802" cy="1041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10" y="191"/>
                    <a:pt x="1347" y="1209"/>
                    <a:pt x="0" y="2573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208" y="1718"/>
              <a:ext cx="1802" cy="1040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5" y="153"/>
                    <a:pt x="1333" y="1188"/>
                    <a:pt x="0" y="2573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659" y="2147"/>
              <a:ext cx="1801" cy="1046"/>
            </a:xfrm>
            <a:custGeom>
              <a:avLst/>
              <a:gdLst>
                <a:gd name="T0" fmla="*/ 4456 w 4456"/>
                <a:gd name="T1" fmla="*/ 15 h 2588"/>
                <a:gd name="T2" fmla="*/ 0 w 4456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15"/>
                  </a:moveTo>
                  <a:cubicBezTo>
                    <a:pt x="3194" y="0"/>
                    <a:pt x="1262" y="1116"/>
                    <a:pt x="0" y="2588"/>
                  </a:cubicBezTo>
                </a:path>
              </a:pathLst>
            </a:custGeom>
            <a:noFill/>
            <a:ln w="31750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 flipV="1">
              <a:off x="1758" y="1229"/>
              <a:ext cx="901" cy="521"/>
            </a:xfrm>
            <a:prstGeom prst="line">
              <a:avLst/>
            </a:prstGeom>
            <a:noFill/>
            <a:ln w="3175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2659" y="1229"/>
              <a:ext cx="901" cy="521"/>
            </a:xfrm>
            <a:prstGeom prst="line">
              <a:avLst/>
            </a:prstGeom>
            <a:noFill/>
            <a:ln w="31750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627" y="1717"/>
              <a:ext cx="65" cy="65"/>
            </a:xfrm>
            <a:prstGeom prst="ellipse">
              <a:avLst/>
            </a:prstGeom>
            <a:solidFill>
              <a:srgbClr val="FFFFFF"/>
            </a:solidFill>
            <a:ln w="317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2627" y="1717"/>
              <a:ext cx="65" cy="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8297" y="1513012"/>
                <a:ext cx="2100447" cy="836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97" y="1513012"/>
                <a:ext cx="2100447" cy="836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617849" y="1436544"/>
                <a:ext cx="2100447" cy="836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849" y="1436544"/>
                <a:ext cx="2100447" cy="836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9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曲面的第一类基本量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302000"/>
            <a:ext cx="7886700" cy="287496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第一类基本量的几何意义：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分别反映了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曲线相邻刻度的距离，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反映了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曲线的夹角，它们在本质上反映了参数的分布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90331" y="2932771"/>
            <a:ext cx="20072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3490332" y="1862254"/>
            <a:ext cx="1003609" cy="10705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493941" y="1862254"/>
            <a:ext cx="200722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497551" y="1862254"/>
            <a:ext cx="1003609" cy="10705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35767" y="2671162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CN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8681" y="1526900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参数曲面的法向量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97400"/>
            <a:ext cx="7886700" cy="157956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把参数曲面的法向量的初始端移到一点，法向量的末端构成球面的一部分，这个球称为高斯球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高斯球被用来研究曲面的弯曲性质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Group 20"/>
          <p:cNvGrpSpPr>
            <a:grpSpLocks noChangeAspect="1"/>
          </p:cNvGrpSpPr>
          <p:nvPr/>
        </p:nvGrpSpPr>
        <p:grpSpPr bwMode="auto">
          <a:xfrm>
            <a:off x="1000125" y="1804988"/>
            <a:ext cx="3937000" cy="2714625"/>
            <a:chOff x="630" y="1137"/>
            <a:chExt cx="2480" cy="1710"/>
          </a:xfrm>
        </p:grpSpPr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1870" y="1411"/>
              <a:ext cx="1240" cy="720"/>
            </a:xfrm>
            <a:custGeom>
              <a:avLst/>
              <a:gdLst>
                <a:gd name="T0" fmla="*/ 4456 w 4456"/>
                <a:gd name="T1" fmla="*/ 2588 h 2588"/>
                <a:gd name="T2" fmla="*/ 0 w 4456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2588"/>
                  </a:moveTo>
                  <a:cubicBezTo>
                    <a:pt x="3194" y="1116"/>
                    <a:pt x="1262" y="0"/>
                    <a:pt x="0" y="15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1560" y="1474"/>
              <a:ext cx="1240" cy="71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5" y="1187"/>
                    <a:pt x="1333" y="153"/>
                    <a:pt x="0" y="0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4"/>
            <p:cNvSpPr>
              <a:spLocks/>
            </p:cNvSpPr>
            <p:nvPr/>
          </p:nvSpPr>
          <p:spPr bwMode="auto">
            <a:xfrm>
              <a:off x="1250" y="1618"/>
              <a:ext cx="1240" cy="71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10" y="1209"/>
                    <a:pt x="1347" y="191"/>
                    <a:pt x="0" y="0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5"/>
            <p:cNvSpPr>
              <a:spLocks/>
            </p:cNvSpPr>
            <p:nvPr/>
          </p:nvSpPr>
          <p:spPr bwMode="auto">
            <a:xfrm>
              <a:off x="940" y="1832"/>
              <a:ext cx="1240" cy="716"/>
            </a:xfrm>
            <a:custGeom>
              <a:avLst/>
              <a:gdLst>
                <a:gd name="T0" fmla="*/ 4457 w 4457"/>
                <a:gd name="T1" fmla="*/ 2573 h 2573"/>
                <a:gd name="T2" fmla="*/ 0 w 4457"/>
                <a:gd name="T3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2573"/>
                  </a:moveTo>
                  <a:cubicBezTo>
                    <a:pt x="3124" y="1188"/>
                    <a:pt x="1333" y="153"/>
                    <a:pt x="0" y="0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auto">
            <a:xfrm>
              <a:off x="630" y="2127"/>
              <a:ext cx="1240" cy="720"/>
            </a:xfrm>
            <a:custGeom>
              <a:avLst/>
              <a:gdLst>
                <a:gd name="T0" fmla="*/ 4457 w 4457"/>
                <a:gd name="T1" fmla="*/ 2588 h 2588"/>
                <a:gd name="T2" fmla="*/ 0 w 4457"/>
                <a:gd name="T3" fmla="*/ 15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2588"/>
                  </a:moveTo>
                  <a:cubicBezTo>
                    <a:pt x="3195" y="1116"/>
                    <a:pt x="1262" y="0"/>
                    <a:pt x="0" y="15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auto">
            <a:xfrm>
              <a:off x="630" y="1411"/>
              <a:ext cx="1240" cy="720"/>
            </a:xfrm>
            <a:custGeom>
              <a:avLst/>
              <a:gdLst>
                <a:gd name="T0" fmla="*/ 4457 w 4457"/>
                <a:gd name="T1" fmla="*/ 15 h 2588"/>
                <a:gd name="T2" fmla="*/ 0 w 4457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88">
                  <a:moveTo>
                    <a:pt x="4457" y="15"/>
                  </a:moveTo>
                  <a:cubicBezTo>
                    <a:pt x="3195" y="0"/>
                    <a:pt x="1262" y="1116"/>
                    <a:pt x="0" y="2588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940" y="1474"/>
              <a:ext cx="1240" cy="71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4" y="153"/>
                    <a:pt x="1333" y="1187"/>
                    <a:pt x="0" y="2573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1250" y="1618"/>
              <a:ext cx="1240" cy="71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10" y="191"/>
                    <a:pt x="1347" y="1209"/>
                    <a:pt x="0" y="2573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560" y="1832"/>
              <a:ext cx="1240" cy="716"/>
            </a:xfrm>
            <a:custGeom>
              <a:avLst/>
              <a:gdLst>
                <a:gd name="T0" fmla="*/ 4457 w 4457"/>
                <a:gd name="T1" fmla="*/ 0 h 2573"/>
                <a:gd name="T2" fmla="*/ 0 w 4457"/>
                <a:gd name="T3" fmla="*/ 2573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7" h="2573">
                  <a:moveTo>
                    <a:pt x="4457" y="0"/>
                  </a:moveTo>
                  <a:cubicBezTo>
                    <a:pt x="3125" y="153"/>
                    <a:pt x="1333" y="1188"/>
                    <a:pt x="0" y="2573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1870" y="2127"/>
              <a:ext cx="1240" cy="720"/>
            </a:xfrm>
            <a:custGeom>
              <a:avLst/>
              <a:gdLst>
                <a:gd name="T0" fmla="*/ 4456 w 4456"/>
                <a:gd name="T1" fmla="*/ 15 h 2588"/>
                <a:gd name="T2" fmla="*/ 0 w 4456"/>
                <a:gd name="T3" fmla="*/ 2588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56" h="2588">
                  <a:moveTo>
                    <a:pt x="4456" y="15"/>
                  </a:moveTo>
                  <a:cubicBezTo>
                    <a:pt x="3194" y="0"/>
                    <a:pt x="1262" y="1116"/>
                    <a:pt x="0" y="2588"/>
                  </a:cubicBezTo>
                </a:path>
              </a:pathLst>
            </a:custGeom>
            <a:noFill/>
            <a:ln w="22225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32"/>
            <p:cNvSpPr>
              <a:spLocks noChangeShapeType="1"/>
            </p:cNvSpPr>
            <p:nvPr/>
          </p:nvSpPr>
          <p:spPr bwMode="auto">
            <a:xfrm flipH="1" flipV="1">
              <a:off x="1250" y="1495"/>
              <a:ext cx="620" cy="359"/>
            </a:xfrm>
            <a:prstGeom prst="line">
              <a:avLst/>
            </a:prstGeom>
            <a:noFill/>
            <a:ln w="22225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 flipV="1">
              <a:off x="1870" y="1495"/>
              <a:ext cx="620" cy="359"/>
            </a:xfrm>
            <a:prstGeom prst="line">
              <a:avLst/>
            </a:prstGeom>
            <a:noFill/>
            <a:ln w="22225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 flipV="1">
              <a:off x="1870" y="1137"/>
              <a:ext cx="0" cy="717"/>
            </a:xfrm>
            <a:prstGeom prst="line">
              <a:avLst/>
            </a:prstGeom>
            <a:noFill/>
            <a:ln w="22225" cap="rnd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1848" y="1831"/>
              <a:ext cx="45" cy="45"/>
            </a:xfrm>
            <a:prstGeom prst="ellipse">
              <a:avLst/>
            </a:prstGeom>
            <a:solidFill>
              <a:srgbClr val="FFFFFF"/>
            </a:solidFill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36"/>
            <p:cNvSpPr>
              <a:spLocks noChangeArrowheads="1"/>
            </p:cNvSpPr>
            <p:nvPr/>
          </p:nvSpPr>
          <p:spPr bwMode="auto">
            <a:xfrm>
              <a:off x="1848" y="1831"/>
              <a:ext cx="45" cy="4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608566" y="1924240"/>
            <a:ext cx="449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17937" y="210091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72615" y="1331358"/>
                <a:ext cx="2063642" cy="838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15" y="1331358"/>
                <a:ext cx="2063642" cy="838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87903" y="2942432"/>
                <a:ext cx="1997983" cy="819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𝛿𝜎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903" y="2942432"/>
                <a:ext cx="1997983" cy="819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7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曲面参数的克利斯托费尔写法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对于参数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曲面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))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分别用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，用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，用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分别代替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，则有：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𝐫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ij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·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1, 2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使用上下标代替字母可以简化书写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9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参数曲面上的对偶标架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在参数曲面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构成一个局部的标架，切平面上的向量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都可以通过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的线性组合来表示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如果切平面上一个向量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=1, 2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如何用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0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参数面上的对偶标架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4875871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记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0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𝐫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0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𝐫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它们满足：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·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δ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由此可以导出：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</a:p>
              <a:p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4875871" cy="4351338"/>
              </a:xfrm>
              <a:blipFill>
                <a:blip r:embed="rId2"/>
                <a:stretch>
                  <a:fillRect l="-2250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>
            <a:off x="5624668" y="3783014"/>
            <a:ext cx="20072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624669" y="2712497"/>
            <a:ext cx="1003609" cy="10705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628278" y="2712497"/>
            <a:ext cx="200722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631888" y="2712497"/>
            <a:ext cx="1003609" cy="10705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21587" y="35214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ru-RU" altLang="zh-CN" sz="2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84837" y="2251107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rot="5400000" flipV="1">
            <a:off x="5664183" y="3749560"/>
            <a:ext cx="1003609" cy="1070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-5400000">
            <a:off x="4628821" y="2779404"/>
            <a:ext cx="200722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604160" y="452501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2102" y="148926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2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参数面上的对偶标架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标架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称为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的对偶标架，利用对偶标架可以更简洁表示出曲面上的更多几何量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使用对偶标架作点积可以导出对偶第一类基本量：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30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30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endParaRPr lang="en-US" altLang="zh-CN" i="1" baseline="30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不难验证它们的换算关系：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i="1" baseline="30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1, 2</a:t>
            </a: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30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1, 2</a:t>
            </a: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1, 2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三维物体表面的表示方法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参数样条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(Parameterized Spline)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表示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x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y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z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))</a:t>
            </a:r>
          </a:p>
          <a:p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网格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(Mesh)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表示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zh-CN" sz="2800" i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i="1" baseline="-25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x</a:t>
            </a:r>
            <a:r>
              <a:rPr lang="en-US" altLang="zh-CN" sz="2800" i="1" baseline="-25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y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z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</a:t>
            </a:r>
            <a:r>
              <a:rPr lang="en-US" altLang="zh-CN" sz="2800" i="1" baseline="-25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(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j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</a:p>
          <a:p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点云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(Point Cloud)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表示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</a:t>
            </a:r>
            <a:r>
              <a:rPr lang="en-US" altLang="zh-CN" sz="2800" i="1" baseline="-25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x</a:t>
            </a:r>
            <a:r>
              <a:rPr lang="en-US" altLang="zh-CN" sz="2800" i="1" baseline="-25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y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z</a:t>
            </a:r>
            <a:r>
              <a:rPr lang="en-US" altLang="zh-CN" sz="2800" i="1" baseline="-250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</a:p>
          <a:p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隐函数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(Implicit Function)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表示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x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y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z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 = 0</a:t>
            </a:r>
            <a:endParaRPr lang="zh-CN" altLang="en-US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参数曲面上的数量场的梯度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29161"/>
                <a:ext cx="7886700" cy="42478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是一个参数曲面，曲面上每一点都有数值构成连续数量场，可以被参数表示为：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如何计算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的梯度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根据梯度的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性质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必然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在切平面内，且满足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利用对偶标架场即可表示出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29161"/>
                <a:ext cx="7886700" cy="4247802"/>
              </a:xfrm>
              <a:blipFill>
                <a:blip r:embed="rId2"/>
                <a:stretch>
                  <a:fillRect l="-1391" t="-3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48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对偶标架的几何意义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90688"/>
                <a:ext cx="4925062" cy="485507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在前面的结果中，如果取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则可导出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𝛻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局部标架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曲线上两条相邻刻度的距离，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越大，说明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曲线上的刻度越稀疏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对偶标架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是两条相邻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3–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曲线所夹的带状区域宽度的倒数，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越大，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3–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曲线越密集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90688"/>
                <a:ext cx="4925062" cy="4855077"/>
              </a:xfrm>
              <a:blipFill>
                <a:blip r:embed="rId2"/>
                <a:stretch>
                  <a:fillRect l="-2228" t="-2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5564384" y="4217911"/>
            <a:ext cx="20072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564385" y="3147394"/>
            <a:ext cx="1003609" cy="10705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567994" y="3147394"/>
            <a:ext cx="200722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571604" y="3147394"/>
            <a:ext cx="1003609" cy="10705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561303" y="3956302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ru-RU" altLang="zh-CN" sz="2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4553" y="268600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rot="5400000" flipV="1">
            <a:off x="5603899" y="4184457"/>
            <a:ext cx="1003609" cy="1070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-5400000">
            <a:off x="4568537" y="3214301"/>
            <a:ext cx="200722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543876" y="495991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1818" y="192416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59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</a:t>
            </a:r>
            <a:r>
              <a:rPr lang="en-US" dirty="0">
                <a:solidFill>
                  <a:srgbClr val="0718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point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specified by u, v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derivatives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∂P/∂u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∂P/∂v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3D vectors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are tangent to surface at P</a:t>
            </a:r>
          </a:p>
          <a:p>
            <a:pPr lvl="1"/>
            <a:r>
              <a:rPr lang="en-US" b="1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perpendicular to both, i.e.,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143380"/>
            <a:ext cx="6072230" cy="197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参数曲面的第二类基本量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7477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对于参数曲面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，当一点在曲面上移动时，法向量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也随之移动，把法向量的偏导记为：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法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为寻找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变化规律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，对上式两边对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求偏导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0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记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，称为曲面的第二类基本量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3758001" y="2544413"/>
          <a:ext cx="124777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3" imgW="545760" imgH="393480" progId="Equation.DSMT4">
                  <p:embed/>
                </p:oleObj>
              </mc:Choice>
              <mc:Fallback>
                <p:oleObj name="Equation" r:id="rId3" imgW="54576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8001" y="2544413"/>
                        <a:ext cx="1247775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13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参数曲面法向量的移动规律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利用第二类基本量可以简化为：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–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根据法向量的单位性质，有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1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两边对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求导，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0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这说明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的导数在曲面的切平面内，可以写为：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37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参数曲面的高斯曲率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当点在曲面的一个区域内运动时，对应的法向量在高斯球上的分布区域面积即为高斯曲率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，它满足：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利用对偶基向量，可以导出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根据前面推导的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于是导出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781533" y="5189538"/>
          <a:ext cx="27574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3" imgW="1206360" imgH="431640" progId="Equation.DSMT4">
                  <p:embed/>
                </p:oleObj>
              </mc:Choice>
              <mc:Fallback>
                <p:oleObj name="Equation" r:id="rId3" imgW="120636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1533" y="5189538"/>
                        <a:ext cx="2757488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2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Notation for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7929619" cy="482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Notation for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Surfaces: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214554"/>
            <a:ext cx="2895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357562"/>
            <a:ext cx="618172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Product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by reasonably small set of points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Harder to render (usually converted to triangles)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Tricky to ensure continuity at patch boundaries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homogeneous coordinates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NURBS: Non-Uniform Rational B-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curves: ratio of polynomials, non-uniform location of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points, etc.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Mapping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surfaces are smooth...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“Paint” displacements on a smooth surface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the direction of normal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Tessellate smooth patch into fine grid, then add displacement D(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vertices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Heavily used in movies, more and more in games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572008"/>
            <a:ext cx="7858148" cy="197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Triangle meshes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analogue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this is what GPUs draw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Product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analogue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Subdivision surfaces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surfaces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Procedural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surfaces of revolution, generalized cylinder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volume data (medical images, etc.)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网格表示示例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三角网格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Triangular Mesh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</a:p>
        </p:txBody>
      </p:sp>
      <p:grpSp>
        <p:nvGrpSpPr>
          <p:cNvPr id="467" name="Group 466"/>
          <p:cNvGrpSpPr>
            <a:grpSpLocks noChangeAspect="1"/>
          </p:cNvGrpSpPr>
          <p:nvPr/>
        </p:nvGrpSpPr>
        <p:grpSpPr bwMode="auto">
          <a:xfrm>
            <a:off x="1920875" y="1504951"/>
            <a:ext cx="5229225" cy="3619500"/>
            <a:chOff x="1210" y="948"/>
            <a:chExt cx="3294" cy="2280"/>
          </a:xfrm>
        </p:grpSpPr>
        <p:grpSp>
          <p:nvGrpSpPr>
            <p:cNvPr id="469" name="Group 667"/>
            <p:cNvGrpSpPr>
              <a:grpSpLocks/>
            </p:cNvGrpSpPr>
            <p:nvPr/>
          </p:nvGrpSpPr>
          <p:grpSpPr bwMode="auto">
            <a:xfrm>
              <a:off x="1210" y="948"/>
              <a:ext cx="3294" cy="2280"/>
              <a:chOff x="1210" y="948"/>
              <a:chExt cx="3294" cy="2280"/>
            </a:xfrm>
          </p:grpSpPr>
          <p:sp>
            <p:nvSpPr>
              <p:cNvPr id="729" name="Line 468"/>
              <p:cNvSpPr>
                <a:spLocks noChangeShapeType="1"/>
              </p:cNvSpPr>
              <p:nvPr/>
            </p:nvSpPr>
            <p:spPr bwMode="auto">
              <a:xfrm flipV="1">
                <a:off x="2566" y="3093"/>
                <a:ext cx="279" cy="13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0" name="Line 469"/>
              <p:cNvSpPr>
                <a:spLocks noChangeShapeType="1"/>
              </p:cNvSpPr>
              <p:nvPr/>
            </p:nvSpPr>
            <p:spPr bwMode="auto">
              <a:xfrm flipV="1">
                <a:off x="2845" y="2953"/>
                <a:ext cx="224" cy="14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1" name="Line 470"/>
              <p:cNvSpPr>
                <a:spLocks noChangeShapeType="1"/>
              </p:cNvSpPr>
              <p:nvPr/>
            </p:nvSpPr>
            <p:spPr bwMode="auto">
              <a:xfrm flipV="1">
                <a:off x="3069" y="2820"/>
                <a:ext cx="192" cy="13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2" name="Line 471"/>
              <p:cNvSpPr>
                <a:spLocks noChangeShapeType="1"/>
              </p:cNvSpPr>
              <p:nvPr/>
            </p:nvSpPr>
            <p:spPr bwMode="auto">
              <a:xfrm flipV="1">
                <a:off x="3261" y="2695"/>
                <a:ext cx="173" cy="12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3" name="Line 472"/>
              <p:cNvSpPr>
                <a:spLocks noChangeShapeType="1"/>
              </p:cNvSpPr>
              <p:nvPr/>
            </p:nvSpPr>
            <p:spPr bwMode="auto">
              <a:xfrm flipV="1">
                <a:off x="3434" y="2577"/>
                <a:ext cx="159" cy="11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4" name="Line 473"/>
              <p:cNvSpPr>
                <a:spLocks noChangeShapeType="1"/>
              </p:cNvSpPr>
              <p:nvPr/>
            </p:nvSpPr>
            <p:spPr bwMode="auto">
              <a:xfrm flipV="1">
                <a:off x="3593" y="2464"/>
                <a:ext cx="148" cy="11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5" name="Line 474"/>
              <p:cNvSpPr>
                <a:spLocks noChangeShapeType="1"/>
              </p:cNvSpPr>
              <p:nvPr/>
            </p:nvSpPr>
            <p:spPr bwMode="auto">
              <a:xfrm flipV="1">
                <a:off x="3741" y="2355"/>
                <a:ext cx="141" cy="10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6" name="Line 475"/>
              <p:cNvSpPr>
                <a:spLocks noChangeShapeType="1"/>
              </p:cNvSpPr>
              <p:nvPr/>
            </p:nvSpPr>
            <p:spPr bwMode="auto">
              <a:xfrm flipV="1">
                <a:off x="3882" y="2250"/>
                <a:ext cx="134" cy="10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7" name="Line 476"/>
              <p:cNvSpPr>
                <a:spLocks noChangeShapeType="1"/>
              </p:cNvSpPr>
              <p:nvPr/>
            </p:nvSpPr>
            <p:spPr bwMode="auto">
              <a:xfrm flipV="1">
                <a:off x="4016" y="2149"/>
                <a:ext cx="129" cy="10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8" name="Line 477"/>
              <p:cNvSpPr>
                <a:spLocks noChangeShapeType="1"/>
              </p:cNvSpPr>
              <p:nvPr/>
            </p:nvSpPr>
            <p:spPr bwMode="auto">
              <a:xfrm flipV="1">
                <a:off x="4145" y="2051"/>
                <a:ext cx="123" cy="9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9" name="Line 478"/>
              <p:cNvSpPr>
                <a:spLocks noChangeShapeType="1"/>
              </p:cNvSpPr>
              <p:nvPr/>
            </p:nvSpPr>
            <p:spPr bwMode="auto">
              <a:xfrm flipV="1">
                <a:off x="4268" y="1956"/>
                <a:ext cx="120" cy="9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0" name="Line 479"/>
              <p:cNvSpPr>
                <a:spLocks noChangeShapeType="1"/>
              </p:cNvSpPr>
              <p:nvPr/>
            </p:nvSpPr>
            <p:spPr bwMode="auto">
              <a:xfrm flipV="1">
                <a:off x="4388" y="1863"/>
                <a:ext cx="116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1" name="Line 480"/>
              <p:cNvSpPr>
                <a:spLocks noChangeShapeType="1"/>
              </p:cNvSpPr>
              <p:nvPr/>
            </p:nvSpPr>
            <p:spPr bwMode="auto">
              <a:xfrm flipV="1">
                <a:off x="2349" y="2932"/>
                <a:ext cx="269" cy="7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2" name="Line 481"/>
              <p:cNvSpPr>
                <a:spLocks noChangeShapeType="1"/>
              </p:cNvSpPr>
              <p:nvPr/>
            </p:nvSpPr>
            <p:spPr bwMode="auto">
              <a:xfrm flipV="1">
                <a:off x="2618" y="2829"/>
                <a:ext cx="237" cy="10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3" name="Line 482"/>
              <p:cNvSpPr>
                <a:spLocks noChangeShapeType="1"/>
              </p:cNvSpPr>
              <p:nvPr/>
            </p:nvSpPr>
            <p:spPr bwMode="auto">
              <a:xfrm flipV="1">
                <a:off x="2855" y="2717"/>
                <a:ext cx="207" cy="11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4" name="Line 483"/>
              <p:cNvSpPr>
                <a:spLocks noChangeShapeType="1"/>
              </p:cNvSpPr>
              <p:nvPr/>
            </p:nvSpPr>
            <p:spPr bwMode="auto">
              <a:xfrm flipV="1">
                <a:off x="3062" y="2606"/>
                <a:ext cx="185" cy="11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5" name="Line 484"/>
              <p:cNvSpPr>
                <a:spLocks noChangeShapeType="1"/>
              </p:cNvSpPr>
              <p:nvPr/>
            </p:nvSpPr>
            <p:spPr bwMode="auto">
              <a:xfrm flipV="1">
                <a:off x="3247" y="2496"/>
                <a:ext cx="169" cy="11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6" name="Line 485"/>
              <p:cNvSpPr>
                <a:spLocks noChangeShapeType="1"/>
              </p:cNvSpPr>
              <p:nvPr/>
            </p:nvSpPr>
            <p:spPr bwMode="auto">
              <a:xfrm flipV="1">
                <a:off x="3416" y="2389"/>
                <a:ext cx="157" cy="10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7" name="Line 486"/>
              <p:cNvSpPr>
                <a:spLocks noChangeShapeType="1"/>
              </p:cNvSpPr>
              <p:nvPr/>
            </p:nvSpPr>
            <p:spPr bwMode="auto">
              <a:xfrm flipV="1">
                <a:off x="3573" y="2285"/>
                <a:ext cx="148" cy="10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8" name="Line 487"/>
              <p:cNvSpPr>
                <a:spLocks noChangeShapeType="1"/>
              </p:cNvSpPr>
              <p:nvPr/>
            </p:nvSpPr>
            <p:spPr bwMode="auto">
              <a:xfrm flipV="1">
                <a:off x="3721" y="2185"/>
                <a:ext cx="140" cy="10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9" name="Line 488"/>
              <p:cNvSpPr>
                <a:spLocks noChangeShapeType="1"/>
              </p:cNvSpPr>
              <p:nvPr/>
            </p:nvSpPr>
            <p:spPr bwMode="auto">
              <a:xfrm flipV="1">
                <a:off x="3861" y="2087"/>
                <a:ext cx="134" cy="9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0" name="Line 489"/>
              <p:cNvSpPr>
                <a:spLocks noChangeShapeType="1"/>
              </p:cNvSpPr>
              <p:nvPr/>
            </p:nvSpPr>
            <p:spPr bwMode="auto">
              <a:xfrm flipV="1">
                <a:off x="3995" y="1992"/>
                <a:ext cx="129" cy="9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1" name="Line 490"/>
              <p:cNvSpPr>
                <a:spLocks noChangeShapeType="1"/>
              </p:cNvSpPr>
              <p:nvPr/>
            </p:nvSpPr>
            <p:spPr bwMode="auto">
              <a:xfrm flipV="1">
                <a:off x="4124" y="1899"/>
                <a:ext cx="124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2" name="Line 491"/>
              <p:cNvSpPr>
                <a:spLocks noChangeShapeType="1"/>
              </p:cNvSpPr>
              <p:nvPr/>
            </p:nvSpPr>
            <p:spPr bwMode="auto">
              <a:xfrm flipV="1">
                <a:off x="4248" y="1808"/>
                <a:ext cx="120" cy="9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3" name="Line 492"/>
              <p:cNvSpPr>
                <a:spLocks noChangeShapeType="1"/>
              </p:cNvSpPr>
              <p:nvPr/>
            </p:nvSpPr>
            <p:spPr bwMode="auto">
              <a:xfrm flipV="1">
                <a:off x="2187" y="2754"/>
                <a:ext cx="243" cy="4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4" name="Line 493"/>
              <p:cNvSpPr>
                <a:spLocks noChangeShapeType="1"/>
              </p:cNvSpPr>
              <p:nvPr/>
            </p:nvSpPr>
            <p:spPr bwMode="auto">
              <a:xfrm flipV="1">
                <a:off x="2430" y="2684"/>
                <a:ext cx="232" cy="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5" name="Line 494"/>
              <p:cNvSpPr>
                <a:spLocks noChangeShapeType="1"/>
              </p:cNvSpPr>
              <p:nvPr/>
            </p:nvSpPr>
            <p:spPr bwMode="auto">
              <a:xfrm flipV="1">
                <a:off x="2662" y="2596"/>
                <a:ext cx="211" cy="8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6" name="Line 495"/>
              <p:cNvSpPr>
                <a:spLocks noChangeShapeType="1"/>
              </p:cNvSpPr>
              <p:nvPr/>
            </p:nvSpPr>
            <p:spPr bwMode="auto">
              <a:xfrm flipV="1">
                <a:off x="2873" y="2501"/>
                <a:ext cx="193" cy="9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7" name="Line 496"/>
              <p:cNvSpPr>
                <a:spLocks noChangeShapeType="1"/>
              </p:cNvSpPr>
              <p:nvPr/>
            </p:nvSpPr>
            <p:spPr bwMode="auto">
              <a:xfrm flipV="1">
                <a:off x="3066" y="2403"/>
                <a:ext cx="177" cy="9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8" name="Line 497"/>
              <p:cNvSpPr>
                <a:spLocks noChangeShapeType="1"/>
              </p:cNvSpPr>
              <p:nvPr/>
            </p:nvSpPr>
            <p:spPr bwMode="auto">
              <a:xfrm flipV="1">
                <a:off x="3243" y="2305"/>
                <a:ext cx="165" cy="9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9" name="Line 498"/>
              <p:cNvSpPr>
                <a:spLocks noChangeShapeType="1"/>
              </p:cNvSpPr>
              <p:nvPr/>
            </p:nvSpPr>
            <p:spPr bwMode="auto">
              <a:xfrm flipV="1">
                <a:off x="3408" y="2208"/>
                <a:ext cx="154" cy="9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0" name="Line 499"/>
              <p:cNvSpPr>
                <a:spLocks noChangeShapeType="1"/>
              </p:cNvSpPr>
              <p:nvPr/>
            </p:nvSpPr>
            <p:spPr bwMode="auto">
              <a:xfrm flipV="1">
                <a:off x="3562" y="2113"/>
                <a:ext cx="146" cy="9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1" name="Line 500"/>
              <p:cNvSpPr>
                <a:spLocks noChangeShapeType="1"/>
              </p:cNvSpPr>
              <p:nvPr/>
            </p:nvSpPr>
            <p:spPr bwMode="auto">
              <a:xfrm flipV="1">
                <a:off x="3708" y="2019"/>
                <a:ext cx="139" cy="9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2" name="Line 501"/>
              <p:cNvSpPr>
                <a:spLocks noChangeShapeType="1"/>
              </p:cNvSpPr>
              <p:nvPr/>
            </p:nvSpPr>
            <p:spPr bwMode="auto">
              <a:xfrm flipV="1">
                <a:off x="3847" y="1927"/>
                <a:ext cx="133" cy="9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3" name="Line 502"/>
              <p:cNvSpPr>
                <a:spLocks noChangeShapeType="1"/>
              </p:cNvSpPr>
              <p:nvPr/>
            </p:nvSpPr>
            <p:spPr bwMode="auto">
              <a:xfrm flipV="1">
                <a:off x="3980" y="1837"/>
                <a:ext cx="128" cy="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4" name="Line 503"/>
              <p:cNvSpPr>
                <a:spLocks noChangeShapeType="1"/>
              </p:cNvSpPr>
              <p:nvPr/>
            </p:nvSpPr>
            <p:spPr bwMode="auto">
              <a:xfrm flipV="1">
                <a:off x="4108" y="1749"/>
                <a:ext cx="123" cy="8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5" name="Line 504"/>
              <p:cNvSpPr>
                <a:spLocks noChangeShapeType="1"/>
              </p:cNvSpPr>
              <p:nvPr/>
            </p:nvSpPr>
            <p:spPr bwMode="auto">
              <a:xfrm flipV="1">
                <a:off x="2052" y="2579"/>
                <a:ext cx="222" cy="2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6" name="Line 505"/>
              <p:cNvSpPr>
                <a:spLocks noChangeShapeType="1"/>
              </p:cNvSpPr>
              <p:nvPr/>
            </p:nvSpPr>
            <p:spPr bwMode="auto">
              <a:xfrm flipV="1">
                <a:off x="2274" y="2529"/>
                <a:ext cx="218" cy="5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7" name="Line 506"/>
              <p:cNvSpPr>
                <a:spLocks noChangeShapeType="1"/>
              </p:cNvSpPr>
              <p:nvPr/>
            </p:nvSpPr>
            <p:spPr bwMode="auto">
              <a:xfrm flipV="1">
                <a:off x="2492" y="2463"/>
                <a:ext cx="209" cy="6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8" name="Line 507"/>
              <p:cNvSpPr>
                <a:spLocks noChangeShapeType="1"/>
              </p:cNvSpPr>
              <p:nvPr/>
            </p:nvSpPr>
            <p:spPr bwMode="auto">
              <a:xfrm flipV="1">
                <a:off x="2701" y="2384"/>
                <a:ext cx="194" cy="7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9" name="Line 508"/>
              <p:cNvSpPr>
                <a:spLocks noChangeShapeType="1"/>
              </p:cNvSpPr>
              <p:nvPr/>
            </p:nvSpPr>
            <p:spPr bwMode="auto">
              <a:xfrm flipV="1">
                <a:off x="2895" y="2300"/>
                <a:ext cx="182" cy="8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0" name="Line 509"/>
              <p:cNvSpPr>
                <a:spLocks noChangeShapeType="1"/>
              </p:cNvSpPr>
              <p:nvPr/>
            </p:nvSpPr>
            <p:spPr bwMode="auto">
              <a:xfrm flipV="1">
                <a:off x="3077" y="2212"/>
                <a:ext cx="169" cy="8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1" name="Line 510"/>
              <p:cNvSpPr>
                <a:spLocks noChangeShapeType="1"/>
              </p:cNvSpPr>
              <p:nvPr/>
            </p:nvSpPr>
            <p:spPr bwMode="auto">
              <a:xfrm flipV="1">
                <a:off x="3246" y="2122"/>
                <a:ext cx="159" cy="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2" name="Line 511"/>
              <p:cNvSpPr>
                <a:spLocks noChangeShapeType="1"/>
              </p:cNvSpPr>
              <p:nvPr/>
            </p:nvSpPr>
            <p:spPr bwMode="auto">
              <a:xfrm flipV="1">
                <a:off x="3405" y="2033"/>
                <a:ext cx="151" cy="8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3" name="Line 512"/>
              <p:cNvSpPr>
                <a:spLocks noChangeShapeType="1"/>
              </p:cNvSpPr>
              <p:nvPr/>
            </p:nvSpPr>
            <p:spPr bwMode="auto">
              <a:xfrm flipV="1">
                <a:off x="3556" y="1944"/>
                <a:ext cx="143" cy="8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4" name="Line 513"/>
              <p:cNvSpPr>
                <a:spLocks noChangeShapeType="1"/>
              </p:cNvSpPr>
              <p:nvPr/>
            </p:nvSpPr>
            <p:spPr bwMode="auto">
              <a:xfrm flipV="1">
                <a:off x="3699" y="1857"/>
                <a:ext cx="137" cy="8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5" name="Line 514"/>
              <p:cNvSpPr>
                <a:spLocks noChangeShapeType="1"/>
              </p:cNvSpPr>
              <p:nvPr/>
            </p:nvSpPr>
            <p:spPr bwMode="auto">
              <a:xfrm flipV="1">
                <a:off x="3836" y="1770"/>
                <a:ext cx="132" cy="8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6" name="Line 515"/>
              <p:cNvSpPr>
                <a:spLocks noChangeShapeType="1"/>
              </p:cNvSpPr>
              <p:nvPr/>
            </p:nvSpPr>
            <p:spPr bwMode="auto">
              <a:xfrm flipV="1">
                <a:off x="3968" y="1685"/>
                <a:ext cx="127" cy="8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7" name="Line 516"/>
              <p:cNvSpPr>
                <a:spLocks noChangeShapeType="1"/>
              </p:cNvSpPr>
              <p:nvPr/>
            </p:nvSpPr>
            <p:spPr bwMode="auto">
              <a:xfrm flipV="1">
                <a:off x="1932" y="2410"/>
                <a:ext cx="206" cy="2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8" name="Line 517"/>
              <p:cNvSpPr>
                <a:spLocks noChangeShapeType="1"/>
              </p:cNvSpPr>
              <p:nvPr/>
            </p:nvSpPr>
            <p:spPr bwMode="auto">
              <a:xfrm flipV="1">
                <a:off x="2138" y="2374"/>
                <a:ext cx="206" cy="3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9" name="Line 518"/>
              <p:cNvSpPr>
                <a:spLocks noChangeShapeType="1"/>
              </p:cNvSpPr>
              <p:nvPr/>
            </p:nvSpPr>
            <p:spPr bwMode="auto">
              <a:xfrm flipV="1">
                <a:off x="2344" y="2322"/>
                <a:ext cx="200" cy="5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0" name="Line 519"/>
              <p:cNvSpPr>
                <a:spLocks noChangeShapeType="1"/>
              </p:cNvSpPr>
              <p:nvPr/>
            </p:nvSpPr>
            <p:spPr bwMode="auto">
              <a:xfrm flipV="1">
                <a:off x="2544" y="2259"/>
                <a:ext cx="192" cy="6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1" name="Line 520"/>
              <p:cNvSpPr>
                <a:spLocks noChangeShapeType="1"/>
              </p:cNvSpPr>
              <p:nvPr/>
            </p:nvSpPr>
            <p:spPr bwMode="auto">
              <a:xfrm flipV="1">
                <a:off x="2736" y="2187"/>
                <a:ext cx="183" cy="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2" name="Line 521"/>
              <p:cNvSpPr>
                <a:spLocks noChangeShapeType="1"/>
              </p:cNvSpPr>
              <p:nvPr/>
            </p:nvSpPr>
            <p:spPr bwMode="auto">
              <a:xfrm flipV="1">
                <a:off x="2919" y="2110"/>
                <a:ext cx="171" cy="7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Line 522"/>
              <p:cNvSpPr>
                <a:spLocks noChangeShapeType="1"/>
              </p:cNvSpPr>
              <p:nvPr/>
            </p:nvSpPr>
            <p:spPr bwMode="auto">
              <a:xfrm flipV="1">
                <a:off x="3090" y="2029"/>
                <a:ext cx="163" cy="8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Line 523"/>
              <p:cNvSpPr>
                <a:spLocks noChangeShapeType="1"/>
              </p:cNvSpPr>
              <p:nvPr/>
            </p:nvSpPr>
            <p:spPr bwMode="auto">
              <a:xfrm flipV="1">
                <a:off x="3253" y="1947"/>
                <a:ext cx="154" cy="8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Line 524"/>
              <p:cNvSpPr>
                <a:spLocks noChangeShapeType="1"/>
              </p:cNvSpPr>
              <p:nvPr/>
            </p:nvSpPr>
            <p:spPr bwMode="auto">
              <a:xfrm flipV="1">
                <a:off x="3407" y="1864"/>
                <a:ext cx="147" cy="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6" name="Line 525"/>
              <p:cNvSpPr>
                <a:spLocks noChangeShapeType="1"/>
              </p:cNvSpPr>
              <p:nvPr/>
            </p:nvSpPr>
            <p:spPr bwMode="auto">
              <a:xfrm flipV="1">
                <a:off x="3554" y="1782"/>
                <a:ext cx="141" cy="8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7" name="Line 526"/>
              <p:cNvSpPr>
                <a:spLocks noChangeShapeType="1"/>
              </p:cNvSpPr>
              <p:nvPr/>
            </p:nvSpPr>
            <p:spPr bwMode="auto">
              <a:xfrm flipV="1">
                <a:off x="3695" y="1699"/>
                <a:ext cx="135" cy="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8" name="Line 527"/>
              <p:cNvSpPr>
                <a:spLocks noChangeShapeType="1"/>
              </p:cNvSpPr>
              <p:nvPr/>
            </p:nvSpPr>
            <p:spPr bwMode="auto">
              <a:xfrm flipV="1">
                <a:off x="3830" y="1617"/>
                <a:ext cx="130" cy="8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9" name="Line 528"/>
              <p:cNvSpPr>
                <a:spLocks noChangeShapeType="1"/>
              </p:cNvSpPr>
              <p:nvPr/>
            </p:nvSpPr>
            <p:spPr bwMode="auto">
              <a:xfrm flipV="1">
                <a:off x="1823" y="2249"/>
                <a:ext cx="194" cy="1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0" name="Line 529"/>
              <p:cNvSpPr>
                <a:spLocks noChangeShapeType="1"/>
              </p:cNvSpPr>
              <p:nvPr/>
            </p:nvSpPr>
            <p:spPr bwMode="auto">
              <a:xfrm flipV="1">
                <a:off x="2017" y="2221"/>
                <a:ext cx="194" cy="2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1" name="Line 530"/>
              <p:cNvSpPr>
                <a:spLocks noChangeShapeType="1"/>
              </p:cNvSpPr>
              <p:nvPr/>
            </p:nvSpPr>
            <p:spPr bwMode="auto">
              <a:xfrm flipV="1">
                <a:off x="2211" y="2181"/>
                <a:ext cx="192" cy="4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2" name="Line 531"/>
              <p:cNvSpPr>
                <a:spLocks noChangeShapeType="1"/>
              </p:cNvSpPr>
              <p:nvPr/>
            </p:nvSpPr>
            <p:spPr bwMode="auto">
              <a:xfrm flipV="1">
                <a:off x="2403" y="2130"/>
                <a:ext cx="187" cy="5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3" name="Line 532"/>
              <p:cNvSpPr>
                <a:spLocks noChangeShapeType="1"/>
              </p:cNvSpPr>
              <p:nvPr/>
            </p:nvSpPr>
            <p:spPr bwMode="auto">
              <a:xfrm flipV="1">
                <a:off x="2590" y="2069"/>
                <a:ext cx="180" cy="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4" name="Line 533"/>
              <p:cNvSpPr>
                <a:spLocks noChangeShapeType="1"/>
              </p:cNvSpPr>
              <p:nvPr/>
            </p:nvSpPr>
            <p:spPr bwMode="auto">
              <a:xfrm flipV="1">
                <a:off x="2770" y="2002"/>
                <a:ext cx="172" cy="6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5" name="Line 534"/>
              <p:cNvSpPr>
                <a:spLocks noChangeShapeType="1"/>
              </p:cNvSpPr>
              <p:nvPr/>
            </p:nvSpPr>
            <p:spPr bwMode="auto">
              <a:xfrm flipV="1">
                <a:off x="2942" y="1930"/>
                <a:ext cx="164" cy="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6" name="Line 535"/>
              <p:cNvSpPr>
                <a:spLocks noChangeShapeType="1"/>
              </p:cNvSpPr>
              <p:nvPr/>
            </p:nvSpPr>
            <p:spPr bwMode="auto">
              <a:xfrm flipV="1">
                <a:off x="3106" y="1855"/>
                <a:ext cx="157" cy="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7" name="Line 536"/>
              <p:cNvSpPr>
                <a:spLocks noChangeShapeType="1"/>
              </p:cNvSpPr>
              <p:nvPr/>
            </p:nvSpPr>
            <p:spPr bwMode="auto">
              <a:xfrm flipV="1">
                <a:off x="3263" y="1779"/>
                <a:ext cx="149" cy="7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8" name="Line 537"/>
              <p:cNvSpPr>
                <a:spLocks noChangeShapeType="1"/>
              </p:cNvSpPr>
              <p:nvPr/>
            </p:nvSpPr>
            <p:spPr bwMode="auto">
              <a:xfrm flipV="1">
                <a:off x="3412" y="1701"/>
                <a:ext cx="144" cy="7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9" name="Line 538"/>
              <p:cNvSpPr>
                <a:spLocks noChangeShapeType="1"/>
              </p:cNvSpPr>
              <p:nvPr/>
            </p:nvSpPr>
            <p:spPr bwMode="auto">
              <a:xfrm flipV="1">
                <a:off x="3556" y="1623"/>
                <a:ext cx="137" cy="7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0" name="Line 539"/>
              <p:cNvSpPr>
                <a:spLocks noChangeShapeType="1"/>
              </p:cNvSpPr>
              <p:nvPr/>
            </p:nvSpPr>
            <p:spPr bwMode="auto">
              <a:xfrm flipV="1">
                <a:off x="3693" y="1545"/>
                <a:ext cx="133" cy="7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1" name="Line 540"/>
              <p:cNvSpPr>
                <a:spLocks noChangeShapeType="1"/>
              </p:cNvSpPr>
              <p:nvPr/>
            </p:nvSpPr>
            <p:spPr bwMode="auto">
              <a:xfrm flipV="1">
                <a:off x="1722" y="2095"/>
                <a:ext cx="183" cy="1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2" name="Line 541"/>
              <p:cNvSpPr>
                <a:spLocks noChangeShapeType="1"/>
              </p:cNvSpPr>
              <p:nvPr/>
            </p:nvSpPr>
            <p:spPr bwMode="auto">
              <a:xfrm flipV="1">
                <a:off x="1905" y="2073"/>
                <a:ext cx="185" cy="2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3" name="Line 542"/>
              <p:cNvSpPr>
                <a:spLocks noChangeShapeType="1"/>
              </p:cNvSpPr>
              <p:nvPr/>
            </p:nvSpPr>
            <p:spPr bwMode="auto">
              <a:xfrm flipV="1">
                <a:off x="2090" y="2040"/>
                <a:ext cx="184" cy="3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4" name="Line 543"/>
              <p:cNvSpPr>
                <a:spLocks noChangeShapeType="1"/>
              </p:cNvSpPr>
              <p:nvPr/>
            </p:nvSpPr>
            <p:spPr bwMode="auto">
              <a:xfrm flipV="1">
                <a:off x="2274" y="1998"/>
                <a:ext cx="181" cy="4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5" name="Line 544"/>
              <p:cNvSpPr>
                <a:spLocks noChangeShapeType="1"/>
              </p:cNvSpPr>
              <p:nvPr/>
            </p:nvSpPr>
            <p:spPr bwMode="auto">
              <a:xfrm flipV="1">
                <a:off x="2455" y="1947"/>
                <a:ext cx="176" cy="5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6" name="Line 545"/>
              <p:cNvSpPr>
                <a:spLocks noChangeShapeType="1"/>
              </p:cNvSpPr>
              <p:nvPr/>
            </p:nvSpPr>
            <p:spPr bwMode="auto">
              <a:xfrm flipV="1">
                <a:off x="2631" y="1889"/>
                <a:ext cx="171" cy="5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7" name="Line 546"/>
              <p:cNvSpPr>
                <a:spLocks noChangeShapeType="1"/>
              </p:cNvSpPr>
              <p:nvPr/>
            </p:nvSpPr>
            <p:spPr bwMode="auto">
              <a:xfrm flipV="1">
                <a:off x="2802" y="1826"/>
                <a:ext cx="164" cy="6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8" name="Line 547"/>
              <p:cNvSpPr>
                <a:spLocks noChangeShapeType="1"/>
              </p:cNvSpPr>
              <p:nvPr/>
            </p:nvSpPr>
            <p:spPr bwMode="auto">
              <a:xfrm flipV="1">
                <a:off x="2966" y="1758"/>
                <a:ext cx="157" cy="6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9" name="Line 548"/>
              <p:cNvSpPr>
                <a:spLocks noChangeShapeType="1"/>
              </p:cNvSpPr>
              <p:nvPr/>
            </p:nvSpPr>
            <p:spPr bwMode="auto">
              <a:xfrm flipV="1">
                <a:off x="3123" y="1688"/>
                <a:ext cx="151" cy="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0" name="Line 549"/>
              <p:cNvSpPr>
                <a:spLocks noChangeShapeType="1"/>
              </p:cNvSpPr>
              <p:nvPr/>
            </p:nvSpPr>
            <p:spPr bwMode="auto">
              <a:xfrm flipV="1">
                <a:off x="3274" y="1616"/>
                <a:ext cx="146" cy="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1" name="Line 550"/>
              <p:cNvSpPr>
                <a:spLocks noChangeShapeType="1"/>
              </p:cNvSpPr>
              <p:nvPr/>
            </p:nvSpPr>
            <p:spPr bwMode="auto">
              <a:xfrm flipV="1">
                <a:off x="3420" y="1543"/>
                <a:ext cx="140" cy="7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2" name="Line 551"/>
              <p:cNvSpPr>
                <a:spLocks noChangeShapeType="1"/>
              </p:cNvSpPr>
              <p:nvPr/>
            </p:nvSpPr>
            <p:spPr bwMode="auto">
              <a:xfrm flipV="1">
                <a:off x="3560" y="1469"/>
                <a:ext cx="135" cy="7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3" name="Line 552"/>
              <p:cNvSpPr>
                <a:spLocks noChangeShapeType="1"/>
              </p:cNvSpPr>
              <p:nvPr/>
            </p:nvSpPr>
            <p:spPr bwMode="auto">
              <a:xfrm flipV="1">
                <a:off x="1627" y="1947"/>
                <a:ext cx="175" cy="1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4" name="Line 553"/>
              <p:cNvSpPr>
                <a:spLocks noChangeShapeType="1"/>
              </p:cNvSpPr>
              <p:nvPr/>
            </p:nvSpPr>
            <p:spPr bwMode="auto">
              <a:xfrm flipV="1">
                <a:off x="1802" y="1928"/>
                <a:ext cx="176" cy="1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5" name="Line 554"/>
              <p:cNvSpPr>
                <a:spLocks noChangeShapeType="1"/>
              </p:cNvSpPr>
              <p:nvPr/>
            </p:nvSpPr>
            <p:spPr bwMode="auto">
              <a:xfrm flipV="1">
                <a:off x="1978" y="1902"/>
                <a:ext cx="177" cy="2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6" name="Line 555"/>
              <p:cNvSpPr>
                <a:spLocks noChangeShapeType="1"/>
              </p:cNvSpPr>
              <p:nvPr/>
            </p:nvSpPr>
            <p:spPr bwMode="auto">
              <a:xfrm flipV="1">
                <a:off x="2155" y="1866"/>
                <a:ext cx="174" cy="3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7" name="Line 556"/>
              <p:cNvSpPr>
                <a:spLocks noChangeShapeType="1"/>
              </p:cNvSpPr>
              <p:nvPr/>
            </p:nvSpPr>
            <p:spPr bwMode="auto">
              <a:xfrm flipV="1">
                <a:off x="2329" y="1823"/>
                <a:ext cx="172" cy="4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8" name="Line 557"/>
              <p:cNvSpPr>
                <a:spLocks noChangeShapeType="1"/>
              </p:cNvSpPr>
              <p:nvPr/>
            </p:nvSpPr>
            <p:spPr bwMode="auto">
              <a:xfrm flipV="1">
                <a:off x="2501" y="1773"/>
                <a:ext cx="168" cy="5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9" name="Line 558"/>
              <p:cNvSpPr>
                <a:spLocks noChangeShapeType="1"/>
              </p:cNvSpPr>
              <p:nvPr/>
            </p:nvSpPr>
            <p:spPr bwMode="auto">
              <a:xfrm flipV="1">
                <a:off x="2669" y="1718"/>
                <a:ext cx="163" cy="5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0" name="Line 559"/>
              <p:cNvSpPr>
                <a:spLocks noChangeShapeType="1"/>
              </p:cNvSpPr>
              <p:nvPr/>
            </p:nvSpPr>
            <p:spPr bwMode="auto">
              <a:xfrm flipV="1">
                <a:off x="2832" y="1657"/>
                <a:ext cx="157" cy="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1" name="Line 560"/>
              <p:cNvSpPr>
                <a:spLocks noChangeShapeType="1"/>
              </p:cNvSpPr>
              <p:nvPr/>
            </p:nvSpPr>
            <p:spPr bwMode="auto">
              <a:xfrm flipV="1">
                <a:off x="2989" y="1594"/>
                <a:ext cx="152" cy="6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2" name="Line 561"/>
              <p:cNvSpPr>
                <a:spLocks noChangeShapeType="1"/>
              </p:cNvSpPr>
              <p:nvPr/>
            </p:nvSpPr>
            <p:spPr bwMode="auto">
              <a:xfrm flipV="1">
                <a:off x="3141" y="1527"/>
                <a:ext cx="146" cy="6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3" name="Line 562"/>
              <p:cNvSpPr>
                <a:spLocks noChangeShapeType="1"/>
              </p:cNvSpPr>
              <p:nvPr/>
            </p:nvSpPr>
            <p:spPr bwMode="auto">
              <a:xfrm flipV="1">
                <a:off x="3287" y="1459"/>
                <a:ext cx="142" cy="6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4" name="Line 563"/>
              <p:cNvSpPr>
                <a:spLocks noChangeShapeType="1"/>
              </p:cNvSpPr>
              <p:nvPr/>
            </p:nvSpPr>
            <p:spPr bwMode="auto">
              <a:xfrm flipV="1">
                <a:off x="3429" y="1389"/>
                <a:ext cx="136" cy="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5" name="Line 564"/>
              <p:cNvSpPr>
                <a:spLocks noChangeShapeType="1"/>
              </p:cNvSpPr>
              <p:nvPr/>
            </p:nvSpPr>
            <p:spPr bwMode="auto">
              <a:xfrm flipV="1">
                <a:off x="1537" y="1804"/>
                <a:ext cx="168" cy="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6" name="Line 565"/>
              <p:cNvSpPr>
                <a:spLocks noChangeShapeType="1"/>
              </p:cNvSpPr>
              <p:nvPr/>
            </p:nvSpPr>
            <p:spPr bwMode="auto">
              <a:xfrm flipV="1">
                <a:off x="1705" y="1789"/>
                <a:ext cx="169" cy="1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7" name="Line 566"/>
              <p:cNvSpPr>
                <a:spLocks noChangeShapeType="1"/>
              </p:cNvSpPr>
              <p:nvPr/>
            </p:nvSpPr>
            <p:spPr bwMode="auto">
              <a:xfrm flipV="1">
                <a:off x="1874" y="1766"/>
                <a:ext cx="169" cy="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8" name="Line 567"/>
              <p:cNvSpPr>
                <a:spLocks noChangeShapeType="1"/>
              </p:cNvSpPr>
              <p:nvPr/>
            </p:nvSpPr>
            <p:spPr bwMode="auto">
              <a:xfrm flipV="1">
                <a:off x="2043" y="1737"/>
                <a:ext cx="170" cy="2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9" name="Line 568"/>
              <p:cNvSpPr>
                <a:spLocks noChangeShapeType="1"/>
              </p:cNvSpPr>
              <p:nvPr/>
            </p:nvSpPr>
            <p:spPr bwMode="auto">
              <a:xfrm flipV="1">
                <a:off x="2213" y="1700"/>
                <a:ext cx="167" cy="3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0" name="Line 569"/>
              <p:cNvSpPr>
                <a:spLocks noChangeShapeType="1"/>
              </p:cNvSpPr>
              <p:nvPr/>
            </p:nvSpPr>
            <p:spPr bwMode="auto">
              <a:xfrm flipV="1">
                <a:off x="2380" y="1656"/>
                <a:ext cx="164" cy="4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1" name="Line 570"/>
              <p:cNvSpPr>
                <a:spLocks noChangeShapeType="1"/>
              </p:cNvSpPr>
              <p:nvPr/>
            </p:nvSpPr>
            <p:spPr bwMode="auto">
              <a:xfrm flipV="1">
                <a:off x="2544" y="1607"/>
                <a:ext cx="161" cy="4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2" name="Line 571"/>
              <p:cNvSpPr>
                <a:spLocks noChangeShapeType="1"/>
              </p:cNvSpPr>
              <p:nvPr/>
            </p:nvSpPr>
            <p:spPr bwMode="auto">
              <a:xfrm flipV="1">
                <a:off x="2705" y="1553"/>
                <a:ext cx="156" cy="5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3" name="Line 572"/>
              <p:cNvSpPr>
                <a:spLocks noChangeShapeType="1"/>
              </p:cNvSpPr>
              <p:nvPr/>
            </p:nvSpPr>
            <p:spPr bwMode="auto">
              <a:xfrm flipV="1">
                <a:off x="2861" y="1496"/>
                <a:ext cx="151" cy="5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4" name="Line 573"/>
              <p:cNvSpPr>
                <a:spLocks noChangeShapeType="1"/>
              </p:cNvSpPr>
              <p:nvPr/>
            </p:nvSpPr>
            <p:spPr bwMode="auto">
              <a:xfrm flipV="1">
                <a:off x="3012" y="1435"/>
                <a:ext cx="147" cy="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5" name="Line 574"/>
              <p:cNvSpPr>
                <a:spLocks noChangeShapeType="1"/>
              </p:cNvSpPr>
              <p:nvPr/>
            </p:nvSpPr>
            <p:spPr bwMode="auto">
              <a:xfrm flipV="1">
                <a:off x="3159" y="1371"/>
                <a:ext cx="142" cy="6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6" name="Line 575"/>
              <p:cNvSpPr>
                <a:spLocks noChangeShapeType="1"/>
              </p:cNvSpPr>
              <p:nvPr/>
            </p:nvSpPr>
            <p:spPr bwMode="auto">
              <a:xfrm flipV="1">
                <a:off x="3301" y="1306"/>
                <a:ext cx="138" cy="6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7" name="Line 576"/>
              <p:cNvSpPr>
                <a:spLocks noChangeShapeType="1"/>
              </p:cNvSpPr>
              <p:nvPr/>
            </p:nvSpPr>
            <p:spPr bwMode="auto">
              <a:xfrm flipV="1">
                <a:off x="1450" y="1666"/>
                <a:ext cx="162" cy="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8" name="Line 577"/>
              <p:cNvSpPr>
                <a:spLocks noChangeShapeType="1"/>
              </p:cNvSpPr>
              <p:nvPr/>
            </p:nvSpPr>
            <p:spPr bwMode="auto">
              <a:xfrm flipV="1">
                <a:off x="1612" y="1653"/>
                <a:ext cx="163" cy="1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9" name="Line 578"/>
              <p:cNvSpPr>
                <a:spLocks noChangeShapeType="1"/>
              </p:cNvSpPr>
              <p:nvPr/>
            </p:nvSpPr>
            <p:spPr bwMode="auto">
              <a:xfrm flipV="1">
                <a:off x="1775" y="1634"/>
                <a:ext cx="164" cy="1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0" name="Line 579"/>
              <p:cNvSpPr>
                <a:spLocks noChangeShapeType="1"/>
              </p:cNvSpPr>
              <p:nvPr/>
            </p:nvSpPr>
            <p:spPr bwMode="auto">
              <a:xfrm flipV="1">
                <a:off x="1939" y="1608"/>
                <a:ext cx="164" cy="2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1" name="Line 580"/>
              <p:cNvSpPr>
                <a:spLocks noChangeShapeType="1"/>
              </p:cNvSpPr>
              <p:nvPr/>
            </p:nvSpPr>
            <p:spPr bwMode="auto">
              <a:xfrm flipV="1">
                <a:off x="2103" y="1577"/>
                <a:ext cx="162" cy="3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2" name="Line 581"/>
              <p:cNvSpPr>
                <a:spLocks noChangeShapeType="1"/>
              </p:cNvSpPr>
              <p:nvPr/>
            </p:nvSpPr>
            <p:spPr bwMode="auto">
              <a:xfrm flipV="1">
                <a:off x="2265" y="1539"/>
                <a:ext cx="161" cy="3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3" name="Line 582"/>
              <p:cNvSpPr>
                <a:spLocks noChangeShapeType="1"/>
              </p:cNvSpPr>
              <p:nvPr/>
            </p:nvSpPr>
            <p:spPr bwMode="auto">
              <a:xfrm flipV="1">
                <a:off x="2426" y="1495"/>
                <a:ext cx="158" cy="4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4" name="Line 583"/>
              <p:cNvSpPr>
                <a:spLocks noChangeShapeType="1"/>
              </p:cNvSpPr>
              <p:nvPr/>
            </p:nvSpPr>
            <p:spPr bwMode="auto">
              <a:xfrm flipV="1">
                <a:off x="2584" y="1447"/>
                <a:ext cx="154" cy="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5" name="Line 584"/>
              <p:cNvSpPr>
                <a:spLocks noChangeShapeType="1"/>
              </p:cNvSpPr>
              <p:nvPr/>
            </p:nvSpPr>
            <p:spPr bwMode="auto">
              <a:xfrm flipV="1">
                <a:off x="2738" y="1395"/>
                <a:ext cx="151" cy="5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6" name="Line 585"/>
              <p:cNvSpPr>
                <a:spLocks noChangeShapeType="1"/>
              </p:cNvSpPr>
              <p:nvPr/>
            </p:nvSpPr>
            <p:spPr bwMode="auto">
              <a:xfrm flipV="1">
                <a:off x="2889" y="1339"/>
                <a:ext cx="146" cy="5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7" name="Line 586"/>
              <p:cNvSpPr>
                <a:spLocks noChangeShapeType="1"/>
              </p:cNvSpPr>
              <p:nvPr/>
            </p:nvSpPr>
            <p:spPr bwMode="auto">
              <a:xfrm flipV="1">
                <a:off x="3035" y="1281"/>
                <a:ext cx="143" cy="5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8" name="Line 587"/>
              <p:cNvSpPr>
                <a:spLocks noChangeShapeType="1"/>
              </p:cNvSpPr>
              <p:nvPr/>
            </p:nvSpPr>
            <p:spPr bwMode="auto">
              <a:xfrm flipV="1">
                <a:off x="3178" y="1220"/>
                <a:ext cx="138" cy="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9" name="Line 588"/>
              <p:cNvSpPr>
                <a:spLocks noChangeShapeType="1"/>
              </p:cNvSpPr>
              <p:nvPr/>
            </p:nvSpPr>
            <p:spPr bwMode="auto">
              <a:xfrm flipV="1">
                <a:off x="1368" y="1533"/>
                <a:ext cx="156" cy="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0" name="Line 589"/>
              <p:cNvSpPr>
                <a:spLocks noChangeShapeType="1"/>
              </p:cNvSpPr>
              <p:nvPr/>
            </p:nvSpPr>
            <p:spPr bwMode="auto">
              <a:xfrm flipV="1">
                <a:off x="1524" y="1522"/>
                <a:ext cx="158" cy="1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1" name="Line 590"/>
              <p:cNvSpPr>
                <a:spLocks noChangeShapeType="1"/>
              </p:cNvSpPr>
              <p:nvPr/>
            </p:nvSpPr>
            <p:spPr bwMode="auto">
              <a:xfrm flipV="1">
                <a:off x="1682" y="1505"/>
                <a:ext cx="158" cy="1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2" name="Line 591"/>
              <p:cNvSpPr>
                <a:spLocks noChangeShapeType="1"/>
              </p:cNvSpPr>
              <p:nvPr/>
            </p:nvSpPr>
            <p:spPr bwMode="auto">
              <a:xfrm flipV="1">
                <a:off x="1840" y="1482"/>
                <a:ext cx="159" cy="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3" name="Line 592"/>
              <p:cNvSpPr>
                <a:spLocks noChangeShapeType="1"/>
              </p:cNvSpPr>
              <p:nvPr/>
            </p:nvSpPr>
            <p:spPr bwMode="auto">
              <a:xfrm flipV="1">
                <a:off x="1999" y="1454"/>
                <a:ext cx="158" cy="2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4" name="Line 593"/>
              <p:cNvSpPr>
                <a:spLocks noChangeShapeType="1"/>
              </p:cNvSpPr>
              <p:nvPr/>
            </p:nvSpPr>
            <p:spPr bwMode="auto">
              <a:xfrm flipV="1">
                <a:off x="2157" y="1421"/>
                <a:ext cx="157" cy="3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5" name="Line 594"/>
              <p:cNvSpPr>
                <a:spLocks noChangeShapeType="1"/>
              </p:cNvSpPr>
              <p:nvPr/>
            </p:nvSpPr>
            <p:spPr bwMode="auto">
              <a:xfrm flipV="1">
                <a:off x="2314" y="1383"/>
                <a:ext cx="155" cy="3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6" name="Line 595"/>
              <p:cNvSpPr>
                <a:spLocks noChangeShapeType="1"/>
              </p:cNvSpPr>
              <p:nvPr/>
            </p:nvSpPr>
            <p:spPr bwMode="auto">
              <a:xfrm flipV="1">
                <a:off x="2469" y="1340"/>
                <a:ext cx="152" cy="4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7" name="Line 596"/>
              <p:cNvSpPr>
                <a:spLocks noChangeShapeType="1"/>
              </p:cNvSpPr>
              <p:nvPr/>
            </p:nvSpPr>
            <p:spPr bwMode="auto">
              <a:xfrm flipV="1">
                <a:off x="2621" y="1292"/>
                <a:ext cx="149" cy="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8" name="Line 597"/>
              <p:cNvSpPr>
                <a:spLocks noChangeShapeType="1"/>
              </p:cNvSpPr>
              <p:nvPr/>
            </p:nvSpPr>
            <p:spPr bwMode="auto">
              <a:xfrm flipV="1">
                <a:off x="2770" y="1241"/>
                <a:ext cx="146" cy="5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9" name="Line 598"/>
              <p:cNvSpPr>
                <a:spLocks noChangeShapeType="1"/>
              </p:cNvSpPr>
              <p:nvPr/>
            </p:nvSpPr>
            <p:spPr bwMode="auto">
              <a:xfrm flipV="1">
                <a:off x="2916" y="1188"/>
                <a:ext cx="142" cy="5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0" name="Line 599"/>
              <p:cNvSpPr>
                <a:spLocks noChangeShapeType="1"/>
              </p:cNvSpPr>
              <p:nvPr/>
            </p:nvSpPr>
            <p:spPr bwMode="auto">
              <a:xfrm flipV="1">
                <a:off x="3058" y="1131"/>
                <a:ext cx="138" cy="5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1" name="Line 600"/>
              <p:cNvSpPr>
                <a:spLocks noChangeShapeType="1"/>
              </p:cNvSpPr>
              <p:nvPr/>
            </p:nvSpPr>
            <p:spPr bwMode="auto">
              <a:xfrm flipV="1">
                <a:off x="1288" y="1403"/>
                <a:ext cx="151" cy="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2" name="Line 601"/>
              <p:cNvSpPr>
                <a:spLocks noChangeShapeType="1"/>
              </p:cNvSpPr>
              <p:nvPr/>
            </p:nvSpPr>
            <p:spPr bwMode="auto">
              <a:xfrm flipV="1">
                <a:off x="1439" y="1393"/>
                <a:ext cx="153" cy="1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3" name="Line 602"/>
              <p:cNvSpPr>
                <a:spLocks noChangeShapeType="1"/>
              </p:cNvSpPr>
              <p:nvPr/>
            </p:nvSpPr>
            <p:spPr bwMode="auto">
              <a:xfrm flipV="1">
                <a:off x="1592" y="1378"/>
                <a:ext cx="154" cy="1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4" name="Line 603"/>
              <p:cNvSpPr>
                <a:spLocks noChangeShapeType="1"/>
              </p:cNvSpPr>
              <p:nvPr/>
            </p:nvSpPr>
            <p:spPr bwMode="auto">
              <a:xfrm flipV="1">
                <a:off x="1746" y="1359"/>
                <a:ext cx="155" cy="1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5" name="Line 604"/>
              <p:cNvSpPr>
                <a:spLocks noChangeShapeType="1"/>
              </p:cNvSpPr>
              <p:nvPr/>
            </p:nvSpPr>
            <p:spPr bwMode="auto">
              <a:xfrm flipV="1">
                <a:off x="1901" y="1334"/>
                <a:ext cx="153" cy="2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6" name="Line 605"/>
              <p:cNvSpPr>
                <a:spLocks noChangeShapeType="1"/>
              </p:cNvSpPr>
              <p:nvPr/>
            </p:nvSpPr>
            <p:spPr bwMode="auto">
              <a:xfrm flipV="1">
                <a:off x="2054" y="1304"/>
                <a:ext cx="154" cy="3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7" name="Line 606"/>
              <p:cNvSpPr>
                <a:spLocks noChangeShapeType="1"/>
              </p:cNvSpPr>
              <p:nvPr/>
            </p:nvSpPr>
            <p:spPr bwMode="auto">
              <a:xfrm flipV="1">
                <a:off x="2208" y="1270"/>
                <a:ext cx="151" cy="3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8" name="Line 607"/>
              <p:cNvSpPr>
                <a:spLocks noChangeShapeType="1"/>
              </p:cNvSpPr>
              <p:nvPr/>
            </p:nvSpPr>
            <p:spPr bwMode="auto">
              <a:xfrm flipV="1">
                <a:off x="2359" y="1231"/>
                <a:ext cx="150" cy="3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9" name="Line 608"/>
              <p:cNvSpPr>
                <a:spLocks noChangeShapeType="1"/>
              </p:cNvSpPr>
              <p:nvPr/>
            </p:nvSpPr>
            <p:spPr bwMode="auto">
              <a:xfrm flipV="1">
                <a:off x="2509" y="1189"/>
                <a:ext cx="147" cy="4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0" name="Line 609"/>
              <p:cNvSpPr>
                <a:spLocks noChangeShapeType="1"/>
              </p:cNvSpPr>
              <p:nvPr/>
            </p:nvSpPr>
            <p:spPr bwMode="auto">
              <a:xfrm flipV="1">
                <a:off x="2656" y="1142"/>
                <a:ext cx="145" cy="4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1" name="Line 610"/>
              <p:cNvSpPr>
                <a:spLocks noChangeShapeType="1"/>
              </p:cNvSpPr>
              <p:nvPr/>
            </p:nvSpPr>
            <p:spPr bwMode="auto">
              <a:xfrm flipV="1">
                <a:off x="2801" y="1093"/>
                <a:ext cx="141" cy="4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2" name="Line 611"/>
              <p:cNvSpPr>
                <a:spLocks noChangeShapeType="1"/>
              </p:cNvSpPr>
              <p:nvPr/>
            </p:nvSpPr>
            <p:spPr bwMode="auto">
              <a:xfrm flipV="1">
                <a:off x="2942" y="1041"/>
                <a:ext cx="138" cy="5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3" name="Line 612"/>
              <p:cNvSpPr>
                <a:spLocks noChangeShapeType="1"/>
              </p:cNvSpPr>
              <p:nvPr/>
            </p:nvSpPr>
            <p:spPr bwMode="auto">
              <a:xfrm flipV="1">
                <a:off x="1210" y="1277"/>
                <a:ext cx="148" cy="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4" name="Line 613"/>
              <p:cNvSpPr>
                <a:spLocks noChangeShapeType="1"/>
              </p:cNvSpPr>
              <p:nvPr/>
            </p:nvSpPr>
            <p:spPr bwMode="auto">
              <a:xfrm flipV="1">
                <a:off x="1358" y="1268"/>
                <a:ext cx="148" cy="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5" name="Line 614"/>
              <p:cNvSpPr>
                <a:spLocks noChangeShapeType="1"/>
              </p:cNvSpPr>
              <p:nvPr/>
            </p:nvSpPr>
            <p:spPr bwMode="auto">
              <a:xfrm flipV="1">
                <a:off x="1506" y="1255"/>
                <a:ext cx="150" cy="1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6" name="Line 615"/>
              <p:cNvSpPr>
                <a:spLocks noChangeShapeType="1"/>
              </p:cNvSpPr>
              <p:nvPr/>
            </p:nvSpPr>
            <p:spPr bwMode="auto">
              <a:xfrm flipV="1">
                <a:off x="1656" y="1237"/>
                <a:ext cx="150" cy="1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7" name="Line 616"/>
              <p:cNvSpPr>
                <a:spLocks noChangeShapeType="1"/>
              </p:cNvSpPr>
              <p:nvPr/>
            </p:nvSpPr>
            <p:spPr bwMode="auto">
              <a:xfrm flipV="1">
                <a:off x="1806" y="1215"/>
                <a:ext cx="150" cy="2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8" name="Line 617"/>
              <p:cNvSpPr>
                <a:spLocks noChangeShapeType="1"/>
              </p:cNvSpPr>
              <p:nvPr/>
            </p:nvSpPr>
            <p:spPr bwMode="auto">
              <a:xfrm flipV="1">
                <a:off x="1956" y="1189"/>
                <a:ext cx="150" cy="2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9" name="Line 618"/>
              <p:cNvSpPr>
                <a:spLocks noChangeShapeType="1"/>
              </p:cNvSpPr>
              <p:nvPr/>
            </p:nvSpPr>
            <p:spPr bwMode="auto">
              <a:xfrm flipV="1">
                <a:off x="2106" y="1158"/>
                <a:ext cx="149" cy="3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0" name="Line 619"/>
              <p:cNvSpPr>
                <a:spLocks noChangeShapeType="1"/>
              </p:cNvSpPr>
              <p:nvPr/>
            </p:nvSpPr>
            <p:spPr bwMode="auto">
              <a:xfrm flipV="1">
                <a:off x="2255" y="1123"/>
                <a:ext cx="147" cy="3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1" name="Line 620"/>
              <p:cNvSpPr>
                <a:spLocks noChangeShapeType="1"/>
              </p:cNvSpPr>
              <p:nvPr/>
            </p:nvSpPr>
            <p:spPr bwMode="auto">
              <a:xfrm flipV="1">
                <a:off x="2402" y="1085"/>
                <a:ext cx="145" cy="3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2" name="Line 621"/>
              <p:cNvSpPr>
                <a:spLocks noChangeShapeType="1"/>
              </p:cNvSpPr>
              <p:nvPr/>
            </p:nvSpPr>
            <p:spPr bwMode="auto">
              <a:xfrm flipV="1">
                <a:off x="2547" y="1042"/>
                <a:ext cx="143" cy="4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3" name="Line 622"/>
              <p:cNvSpPr>
                <a:spLocks noChangeShapeType="1"/>
              </p:cNvSpPr>
              <p:nvPr/>
            </p:nvSpPr>
            <p:spPr bwMode="auto">
              <a:xfrm flipV="1">
                <a:off x="2690" y="996"/>
                <a:ext cx="140" cy="4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4" name="Line 623"/>
              <p:cNvSpPr>
                <a:spLocks noChangeShapeType="1"/>
              </p:cNvSpPr>
              <p:nvPr/>
            </p:nvSpPr>
            <p:spPr bwMode="auto">
              <a:xfrm flipV="1">
                <a:off x="2830" y="948"/>
                <a:ext cx="137" cy="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5" name="Line 624"/>
              <p:cNvSpPr>
                <a:spLocks noChangeShapeType="1"/>
              </p:cNvSpPr>
              <p:nvPr/>
            </p:nvSpPr>
            <p:spPr bwMode="auto">
              <a:xfrm flipH="1" flipV="1">
                <a:off x="2349" y="3005"/>
                <a:ext cx="217" cy="2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6" name="Line 625"/>
              <p:cNvSpPr>
                <a:spLocks noChangeShapeType="1"/>
              </p:cNvSpPr>
              <p:nvPr/>
            </p:nvSpPr>
            <p:spPr bwMode="auto">
              <a:xfrm flipH="1" flipV="1">
                <a:off x="2618" y="2932"/>
                <a:ext cx="227" cy="1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7" name="Line 626"/>
              <p:cNvSpPr>
                <a:spLocks noChangeShapeType="1"/>
              </p:cNvSpPr>
              <p:nvPr/>
            </p:nvSpPr>
            <p:spPr bwMode="auto">
              <a:xfrm flipH="1" flipV="1">
                <a:off x="2855" y="2829"/>
                <a:ext cx="214" cy="12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8" name="Line 627"/>
              <p:cNvSpPr>
                <a:spLocks noChangeShapeType="1"/>
              </p:cNvSpPr>
              <p:nvPr/>
            </p:nvSpPr>
            <p:spPr bwMode="auto">
              <a:xfrm flipH="1" flipV="1">
                <a:off x="3062" y="2717"/>
                <a:ext cx="199" cy="10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9" name="Line 628"/>
              <p:cNvSpPr>
                <a:spLocks noChangeShapeType="1"/>
              </p:cNvSpPr>
              <p:nvPr/>
            </p:nvSpPr>
            <p:spPr bwMode="auto">
              <a:xfrm flipH="1" flipV="1">
                <a:off x="3247" y="2606"/>
                <a:ext cx="187" cy="8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0" name="Line 629"/>
              <p:cNvSpPr>
                <a:spLocks noChangeShapeType="1"/>
              </p:cNvSpPr>
              <p:nvPr/>
            </p:nvSpPr>
            <p:spPr bwMode="auto">
              <a:xfrm flipH="1" flipV="1">
                <a:off x="3416" y="2496"/>
                <a:ext cx="177" cy="8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1" name="Line 630"/>
              <p:cNvSpPr>
                <a:spLocks noChangeShapeType="1"/>
              </p:cNvSpPr>
              <p:nvPr/>
            </p:nvSpPr>
            <p:spPr bwMode="auto">
              <a:xfrm flipH="1" flipV="1">
                <a:off x="3573" y="2389"/>
                <a:ext cx="168" cy="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2" name="Line 631"/>
              <p:cNvSpPr>
                <a:spLocks noChangeShapeType="1"/>
              </p:cNvSpPr>
              <p:nvPr/>
            </p:nvSpPr>
            <p:spPr bwMode="auto">
              <a:xfrm flipH="1" flipV="1">
                <a:off x="3721" y="2285"/>
                <a:ext cx="161" cy="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3" name="Line 632"/>
              <p:cNvSpPr>
                <a:spLocks noChangeShapeType="1"/>
              </p:cNvSpPr>
              <p:nvPr/>
            </p:nvSpPr>
            <p:spPr bwMode="auto">
              <a:xfrm flipH="1" flipV="1">
                <a:off x="3861" y="2185"/>
                <a:ext cx="155" cy="6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4" name="Line 633"/>
              <p:cNvSpPr>
                <a:spLocks noChangeShapeType="1"/>
              </p:cNvSpPr>
              <p:nvPr/>
            </p:nvSpPr>
            <p:spPr bwMode="auto">
              <a:xfrm flipH="1" flipV="1">
                <a:off x="3995" y="2087"/>
                <a:ext cx="150" cy="6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5" name="Line 634"/>
              <p:cNvSpPr>
                <a:spLocks noChangeShapeType="1"/>
              </p:cNvSpPr>
              <p:nvPr/>
            </p:nvSpPr>
            <p:spPr bwMode="auto">
              <a:xfrm flipH="1" flipV="1">
                <a:off x="4124" y="1992"/>
                <a:ext cx="144" cy="5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6" name="Line 635"/>
              <p:cNvSpPr>
                <a:spLocks noChangeShapeType="1"/>
              </p:cNvSpPr>
              <p:nvPr/>
            </p:nvSpPr>
            <p:spPr bwMode="auto">
              <a:xfrm flipH="1" flipV="1">
                <a:off x="4248" y="1899"/>
                <a:ext cx="140" cy="5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7" name="Line 636"/>
              <p:cNvSpPr>
                <a:spLocks noChangeShapeType="1"/>
              </p:cNvSpPr>
              <p:nvPr/>
            </p:nvSpPr>
            <p:spPr bwMode="auto">
              <a:xfrm flipH="1" flipV="1">
                <a:off x="4368" y="1808"/>
                <a:ext cx="136" cy="5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8" name="Line 637"/>
              <p:cNvSpPr>
                <a:spLocks noChangeShapeType="1"/>
              </p:cNvSpPr>
              <p:nvPr/>
            </p:nvSpPr>
            <p:spPr bwMode="auto">
              <a:xfrm flipH="1" flipV="1">
                <a:off x="2187" y="2797"/>
                <a:ext cx="162" cy="20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9" name="Line 638"/>
              <p:cNvSpPr>
                <a:spLocks noChangeShapeType="1"/>
              </p:cNvSpPr>
              <p:nvPr/>
            </p:nvSpPr>
            <p:spPr bwMode="auto">
              <a:xfrm flipH="1" flipV="1">
                <a:off x="2430" y="2754"/>
                <a:ext cx="188" cy="17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0" name="Line 639"/>
              <p:cNvSpPr>
                <a:spLocks noChangeShapeType="1"/>
              </p:cNvSpPr>
              <p:nvPr/>
            </p:nvSpPr>
            <p:spPr bwMode="auto">
              <a:xfrm flipH="1" flipV="1">
                <a:off x="2662" y="2684"/>
                <a:ext cx="193" cy="14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1" name="Line 640"/>
              <p:cNvSpPr>
                <a:spLocks noChangeShapeType="1"/>
              </p:cNvSpPr>
              <p:nvPr/>
            </p:nvSpPr>
            <p:spPr bwMode="auto">
              <a:xfrm flipH="1" flipV="1">
                <a:off x="2873" y="2596"/>
                <a:ext cx="189" cy="12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2" name="Line 641"/>
              <p:cNvSpPr>
                <a:spLocks noChangeShapeType="1"/>
              </p:cNvSpPr>
              <p:nvPr/>
            </p:nvSpPr>
            <p:spPr bwMode="auto">
              <a:xfrm flipH="1" flipV="1">
                <a:off x="3066" y="2501"/>
                <a:ext cx="181" cy="10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3" name="Line 642"/>
              <p:cNvSpPr>
                <a:spLocks noChangeShapeType="1"/>
              </p:cNvSpPr>
              <p:nvPr/>
            </p:nvSpPr>
            <p:spPr bwMode="auto">
              <a:xfrm flipH="1" flipV="1">
                <a:off x="3243" y="2403"/>
                <a:ext cx="173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4" name="Line 643"/>
              <p:cNvSpPr>
                <a:spLocks noChangeShapeType="1"/>
              </p:cNvSpPr>
              <p:nvPr/>
            </p:nvSpPr>
            <p:spPr bwMode="auto">
              <a:xfrm flipH="1" flipV="1">
                <a:off x="3408" y="2305"/>
                <a:ext cx="165" cy="8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5" name="Line 644"/>
              <p:cNvSpPr>
                <a:spLocks noChangeShapeType="1"/>
              </p:cNvSpPr>
              <p:nvPr/>
            </p:nvSpPr>
            <p:spPr bwMode="auto">
              <a:xfrm flipH="1" flipV="1">
                <a:off x="3562" y="2208"/>
                <a:ext cx="159" cy="7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6" name="Line 645"/>
              <p:cNvSpPr>
                <a:spLocks noChangeShapeType="1"/>
              </p:cNvSpPr>
              <p:nvPr/>
            </p:nvSpPr>
            <p:spPr bwMode="auto">
              <a:xfrm flipH="1" flipV="1">
                <a:off x="3708" y="2113"/>
                <a:ext cx="153" cy="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7" name="Line 646"/>
              <p:cNvSpPr>
                <a:spLocks noChangeShapeType="1"/>
              </p:cNvSpPr>
              <p:nvPr/>
            </p:nvSpPr>
            <p:spPr bwMode="auto">
              <a:xfrm flipH="1" flipV="1">
                <a:off x="3847" y="2019"/>
                <a:ext cx="148" cy="6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8" name="Line 647"/>
              <p:cNvSpPr>
                <a:spLocks noChangeShapeType="1"/>
              </p:cNvSpPr>
              <p:nvPr/>
            </p:nvSpPr>
            <p:spPr bwMode="auto">
              <a:xfrm flipH="1" flipV="1">
                <a:off x="3980" y="1927"/>
                <a:ext cx="144" cy="6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9" name="Line 648"/>
              <p:cNvSpPr>
                <a:spLocks noChangeShapeType="1"/>
              </p:cNvSpPr>
              <p:nvPr/>
            </p:nvSpPr>
            <p:spPr bwMode="auto">
              <a:xfrm flipH="1" flipV="1">
                <a:off x="4108" y="1837"/>
                <a:ext cx="140" cy="6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0" name="Line 649"/>
              <p:cNvSpPr>
                <a:spLocks noChangeShapeType="1"/>
              </p:cNvSpPr>
              <p:nvPr/>
            </p:nvSpPr>
            <p:spPr bwMode="auto">
              <a:xfrm flipH="1" flipV="1">
                <a:off x="4231" y="1749"/>
                <a:ext cx="137" cy="5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1" name="Line 650"/>
              <p:cNvSpPr>
                <a:spLocks noChangeShapeType="1"/>
              </p:cNvSpPr>
              <p:nvPr/>
            </p:nvSpPr>
            <p:spPr bwMode="auto">
              <a:xfrm flipH="1" flipV="1">
                <a:off x="2052" y="2607"/>
                <a:ext cx="135" cy="1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2" name="Line 651"/>
              <p:cNvSpPr>
                <a:spLocks noChangeShapeType="1"/>
              </p:cNvSpPr>
              <p:nvPr/>
            </p:nvSpPr>
            <p:spPr bwMode="auto">
              <a:xfrm flipH="1" flipV="1">
                <a:off x="2274" y="2579"/>
                <a:ext cx="156" cy="1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3" name="Line 652"/>
              <p:cNvSpPr>
                <a:spLocks noChangeShapeType="1"/>
              </p:cNvSpPr>
              <p:nvPr/>
            </p:nvSpPr>
            <p:spPr bwMode="auto">
              <a:xfrm flipH="1" flipV="1">
                <a:off x="2492" y="2529"/>
                <a:ext cx="170" cy="15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4" name="Line 653"/>
              <p:cNvSpPr>
                <a:spLocks noChangeShapeType="1"/>
              </p:cNvSpPr>
              <p:nvPr/>
            </p:nvSpPr>
            <p:spPr bwMode="auto">
              <a:xfrm flipH="1" flipV="1">
                <a:off x="2701" y="2463"/>
                <a:ext cx="172" cy="13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5" name="Line 654"/>
              <p:cNvSpPr>
                <a:spLocks noChangeShapeType="1"/>
              </p:cNvSpPr>
              <p:nvPr/>
            </p:nvSpPr>
            <p:spPr bwMode="auto">
              <a:xfrm flipH="1" flipV="1">
                <a:off x="2895" y="2384"/>
                <a:ext cx="171" cy="11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6" name="Line 655"/>
              <p:cNvSpPr>
                <a:spLocks noChangeShapeType="1"/>
              </p:cNvSpPr>
              <p:nvPr/>
            </p:nvSpPr>
            <p:spPr bwMode="auto">
              <a:xfrm flipH="1" flipV="1">
                <a:off x="3077" y="2300"/>
                <a:ext cx="166" cy="10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7" name="Line 656"/>
              <p:cNvSpPr>
                <a:spLocks noChangeShapeType="1"/>
              </p:cNvSpPr>
              <p:nvPr/>
            </p:nvSpPr>
            <p:spPr bwMode="auto">
              <a:xfrm flipH="1" flipV="1">
                <a:off x="3246" y="2212"/>
                <a:ext cx="162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8" name="Line 657"/>
              <p:cNvSpPr>
                <a:spLocks noChangeShapeType="1"/>
              </p:cNvSpPr>
              <p:nvPr/>
            </p:nvSpPr>
            <p:spPr bwMode="auto">
              <a:xfrm flipH="1" flipV="1">
                <a:off x="3405" y="2122"/>
                <a:ext cx="157" cy="8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9" name="Line 658"/>
              <p:cNvSpPr>
                <a:spLocks noChangeShapeType="1"/>
              </p:cNvSpPr>
              <p:nvPr/>
            </p:nvSpPr>
            <p:spPr bwMode="auto">
              <a:xfrm flipH="1" flipV="1">
                <a:off x="3556" y="2033"/>
                <a:ext cx="152" cy="8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0" name="Line 659"/>
              <p:cNvSpPr>
                <a:spLocks noChangeShapeType="1"/>
              </p:cNvSpPr>
              <p:nvPr/>
            </p:nvSpPr>
            <p:spPr bwMode="auto">
              <a:xfrm flipH="1" flipV="1">
                <a:off x="3699" y="1944"/>
                <a:ext cx="148" cy="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1" name="Line 660"/>
              <p:cNvSpPr>
                <a:spLocks noChangeShapeType="1"/>
              </p:cNvSpPr>
              <p:nvPr/>
            </p:nvSpPr>
            <p:spPr bwMode="auto">
              <a:xfrm flipH="1" flipV="1">
                <a:off x="3836" y="1857"/>
                <a:ext cx="144" cy="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2" name="Line 661"/>
              <p:cNvSpPr>
                <a:spLocks noChangeShapeType="1"/>
              </p:cNvSpPr>
              <p:nvPr/>
            </p:nvSpPr>
            <p:spPr bwMode="auto">
              <a:xfrm flipH="1" flipV="1">
                <a:off x="3968" y="1770"/>
                <a:ext cx="140" cy="6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3" name="Line 662"/>
              <p:cNvSpPr>
                <a:spLocks noChangeShapeType="1"/>
              </p:cNvSpPr>
              <p:nvPr/>
            </p:nvSpPr>
            <p:spPr bwMode="auto">
              <a:xfrm flipH="1" flipV="1">
                <a:off x="4095" y="1685"/>
                <a:ext cx="136" cy="6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4" name="Line 663"/>
              <p:cNvSpPr>
                <a:spLocks noChangeShapeType="1"/>
              </p:cNvSpPr>
              <p:nvPr/>
            </p:nvSpPr>
            <p:spPr bwMode="auto">
              <a:xfrm flipH="1" flipV="1">
                <a:off x="1932" y="2430"/>
                <a:ext cx="120" cy="17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5" name="Line 664"/>
              <p:cNvSpPr>
                <a:spLocks noChangeShapeType="1"/>
              </p:cNvSpPr>
              <p:nvPr/>
            </p:nvSpPr>
            <p:spPr bwMode="auto">
              <a:xfrm flipH="1" flipV="1">
                <a:off x="2138" y="2410"/>
                <a:ext cx="136" cy="16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6" name="Line 665"/>
              <p:cNvSpPr>
                <a:spLocks noChangeShapeType="1"/>
              </p:cNvSpPr>
              <p:nvPr/>
            </p:nvSpPr>
            <p:spPr bwMode="auto">
              <a:xfrm flipH="1" flipV="1">
                <a:off x="2344" y="2374"/>
                <a:ext cx="148" cy="15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7" name="Line 666"/>
              <p:cNvSpPr>
                <a:spLocks noChangeShapeType="1"/>
              </p:cNvSpPr>
              <p:nvPr/>
            </p:nvSpPr>
            <p:spPr bwMode="auto">
              <a:xfrm flipH="1" flipV="1">
                <a:off x="2544" y="2322"/>
                <a:ext cx="157" cy="14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70" name="Group 868"/>
            <p:cNvGrpSpPr>
              <a:grpSpLocks/>
            </p:cNvGrpSpPr>
            <p:nvPr/>
          </p:nvGrpSpPr>
          <p:grpSpPr bwMode="auto">
            <a:xfrm>
              <a:off x="1210" y="948"/>
              <a:ext cx="3178" cy="2280"/>
              <a:chOff x="1210" y="948"/>
              <a:chExt cx="3178" cy="2280"/>
            </a:xfrm>
          </p:grpSpPr>
          <p:sp>
            <p:nvSpPr>
              <p:cNvPr id="528" name="Line 668"/>
              <p:cNvSpPr>
                <a:spLocks noChangeShapeType="1"/>
              </p:cNvSpPr>
              <p:nvPr/>
            </p:nvSpPr>
            <p:spPr bwMode="auto">
              <a:xfrm flipH="1" flipV="1">
                <a:off x="2736" y="2259"/>
                <a:ext cx="159" cy="12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Line 669"/>
              <p:cNvSpPr>
                <a:spLocks noChangeShapeType="1"/>
              </p:cNvSpPr>
              <p:nvPr/>
            </p:nvSpPr>
            <p:spPr bwMode="auto">
              <a:xfrm flipH="1" flipV="1">
                <a:off x="2919" y="2187"/>
                <a:ext cx="158" cy="11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Line 670"/>
              <p:cNvSpPr>
                <a:spLocks noChangeShapeType="1"/>
              </p:cNvSpPr>
              <p:nvPr/>
            </p:nvSpPr>
            <p:spPr bwMode="auto">
              <a:xfrm flipH="1" flipV="1">
                <a:off x="3090" y="2110"/>
                <a:ext cx="156" cy="10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Line 671"/>
              <p:cNvSpPr>
                <a:spLocks noChangeShapeType="1"/>
              </p:cNvSpPr>
              <p:nvPr/>
            </p:nvSpPr>
            <p:spPr bwMode="auto">
              <a:xfrm flipH="1" flipV="1">
                <a:off x="3253" y="2029"/>
                <a:ext cx="152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Line 672"/>
              <p:cNvSpPr>
                <a:spLocks noChangeShapeType="1"/>
              </p:cNvSpPr>
              <p:nvPr/>
            </p:nvSpPr>
            <p:spPr bwMode="auto">
              <a:xfrm flipH="1" flipV="1">
                <a:off x="3407" y="1947"/>
                <a:ext cx="149" cy="8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Line 673"/>
              <p:cNvSpPr>
                <a:spLocks noChangeShapeType="1"/>
              </p:cNvSpPr>
              <p:nvPr/>
            </p:nvSpPr>
            <p:spPr bwMode="auto">
              <a:xfrm flipH="1" flipV="1">
                <a:off x="3554" y="1864"/>
                <a:ext cx="145" cy="8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Line 674"/>
              <p:cNvSpPr>
                <a:spLocks noChangeShapeType="1"/>
              </p:cNvSpPr>
              <p:nvPr/>
            </p:nvSpPr>
            <p:spPr bwMode="auto">
              <a:xfrm flipH="1" flipV="1">
                <a:off x="3695" y="1782"/>
                <a:ext cx="141" cy="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Line 675"/>
              <p:cNvSpPr>
                <a:spLocks noChangeShapeType="1"/>
              </p:cNvSpPr>
              <p:nvPr/>
            </p:nvSpPr>
            <p:spPr bwMode="auto">
              <a:xfrm flipH="1" flipV="1">
                <a:off x="3830" y="1699"/>
                <a:ext cx="138" cy="7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Line 676"/>
              <p:cNvSpPr>
                <a:spLocks noChangeShapeType="1"/>
              </p:cNvSpPr>
              <p:nvPr/>
            </p:nvSpPr>
            <p:spPr bwMode="auto">
              <a:xfrm flipH="1" flipV="1">
                <a:off x="3960" y="1617"/>
                <a:ext cx="135" cy="6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Line 677"/>
              <p:cNvSpPr>
                <a:spLocks noChangeShapeType="1"/>
              </p:cNvSpPr>
              <p:nvPr/>
            </p:nvSpPr>
            <p:spPr bwMode="auto">
              <a:xfrm flipH="1" flipV="1">
                <a:off x="1823" y="2265"/>
                <a:ext cx="109" cy="16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Line 678"/>
              <p:cNvSpPr>
                <a:spLocks noChangeShapeType="1"/>
              </p:cNvSpPr>
              <p:nvPr/>
            </p:nvSpPr>
            <p:spPr bwMode="auto">
              <a:xfrm flipH="1" flipV="1">
                <a:off x="2017" y="2249"/>
                <a:ext cx="121" cy="1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Line 679"/>
              <p:cNvSpPr>
                <a:spLocks noChangeShapeType="1"/>
              </p:cNvSpPr>
              <p:nvPr/>
            </p:nvSpPr>
            <p:spPr bwMode="auto">
              <a:xfrm flipH="1" flipV="1">
                <a:off x="2211" y="2221"/>
                <a:ext cx="133" cy="15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Line 680"/>
              <p:cNvSpPr>
                <a:spLocks noChangeShapeType="1"/>
              </p:cNvSpPr>
              <p:nvPr/>
            </p:nvSpPr>
            <p:spPr bwMode="auto">
              <a:xfrm flipH="1" flipV="1">
                <a:off x="2403" y="2181"/>
                <a:ext cx="141" cy="14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Line 681"/>
              <p:cNvSpPr>
                <a:spLocks noChangeShapeType="1"/>
              </p:cNvSpPr>
              <p:nvPr/>
            </p:nvSpPr>
            <p:spPr bwMode="auto">
              <a:xfrm flipH="1" flipV="1">
                <a:off x="2590" y="2130"/>
                <a:ext cx="146" cy="12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Line 682"/>
              <p:cNvSpPr>
                <a:spLocks noChangeShapeType="1"/>
              </p:cNvSpPr>
              <p:nvPr/>
            </p:nvSpPr>
            <p:spPr bwMode="auto">
              <a:xfrm flipH="1" flipV="1">
                <a:off x="2770" y="2069"/>
                <a:ext cx="149" cy="11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Line 683"/>
              <p:cNvSpPr>
                <a:spLocks noChangeShapeType="1"/>
              </p:cNvSpPr>
              <p:nvPr/>
            </p:nvSpPr>
            <p:spPr bwMode="auto">
              <a:xfrm flipH="1" flipV="1">
                <a:off x="2942" y="2002"/>
                <a:ext cx="148" cy="10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Line 684"/>
              <p:cNvSpPr>
                <a:spLocks noChangeShapeType="1"/>
              </p:cNvSpPr>
              <p:nvPr/>
            </p:nvSpPr>
            <p:spPr bwMode="auto">
              <a:xfrm flipH="1" flipV="1">
                <a:off x="3106" y="1930"/>
                <a:ext cx="147" cy="9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Line 685"/>
              <p:cNvSpPr>
                <a:spLocks noChangeShapeType="1"/>
              </p:cNvSpPr>
              <p:nvPr/>
            </p:nvSpPr>
            <p:spPr bwMode="auto">
              <a:xfrm flipH="1" flipV="1">
                <a:off x="3263" y="1855"/>
                <a:ext cx="144" cy="9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Line 686"/>
              <p:cNvSpPr>
                <a:spLocks noChangeShapeType="1"/>
              </p:cNvSpPr>
              <p:nvPr/>
            </p:nvSpPr>
            <p:spPr bwMode="auto">
              <a:xfrm flipH="1" flipV="1">
                <a:off x="3412" y="1779"/>
                <a:ext cx="142" cy="8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Line 687"/>
              <p:cNvSpPr>
                <a:spLocks noChangeShapeType="1"/>
              </p:cNvSpPr>
              <p:nvPr/>
            </p:nvSpPr>
            <p:spPr bwMode="auto">
              <a:xfrm flipH="1" flipV="1">
                <a:off x="3556" y="1701"/>
                <a:ext cx="139" cy="8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Line 688"/>
              <p:cNvSpPr>
                <a:spLocks noChangeShapeType="1"/>
              </p:cNvSpPr>
              <p:nvPr/>
            </p:nvSpPr>
            <p:spPr bwMode="auto">
              <a:xfrm flipH="1" flipV="1">
                <a:off x="3693" y="1623"/>
                <a:ext cx="137" cy="7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Line 689"/>
              <p:cNvSpPr>
                <a:spLocks noChangeShapeType="1"/>
              </p:cNvSpPr>
              <p:nvPr/>
            </p:nvSpPr>
            <p:spPr bwMode="auto">
              <a:xfrm flipH="1" flipV="1">
                <a:off x="3826" y="1545"/>
                <a:ext cx="134" cy="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Line 690"/>
              <p:cNvSpPr>
                <a:spLocks noChangeShapeType="1"/>
              </p:cNvSpPr>
              <p:nvPr/>
            </p:nvSpPr>
            <p:spPr bwMode="auto">
              <a:xfrm flipH="1" flipV="1">
                <a:off x="1722" y="2107"/>
                <a:ext cx="101" cy="15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Line 691"/>
              <p:cNvSpPr>
                <a:spLocks noChangeShapeType="1"/>
              </p:cNvSpPr>
              <p:nvPr/>
            </p:nvSpPr>
            <p:spPr bwMode="auto">
              <a:xfrm flipH="1" flipV="1">
                <a:off x="1905" y="2095"/>
                <a:ext cx="112" cy="15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Line 692"/>
              <p:cNvSpPr>
                <a:spLocks noChangeShapeType="1"/>
              </p:cNvSpPr>
              <p:nvPr/>
            </p:nvSpPr>
            <p:spPr bwMode="auto">
              <a:xfrm flipH="1" flipV="1">
                <a:off x="2090" y="2073"/>
                <a:ext cx="121" cy="1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Line 693"/>
              <p:cNvSpPr>
                <a:spLocks noChangeShapeType="1"/>
              </p:cNvSpPr>
              <p:nvPr/>
            </p:nvSpPr>
            <p:spPr bwMode="auto">
              <a:xfrm flipH="1" flipV="1">
                <a:off x="2274" y="2040"/>
                <a:ext cx="129" cy="14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Line 694"/>
              <p:cNvSpPr>
                <a:spLocks noChangeShapeType="1"/>
              </p:cNvSpPr>
              <p:nvPr/>
            </p:nvSpPr>
            <p:spPr bwMode="auto">
              <a:xfrm flipH="1" flipV="1">
                <a:off x="2455" y="1998"/>
                <a:ext cx="135" cy="13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Line 695"/>
              <p:cNvSpPr>
                <a:spLocks noChangeShapeType="1"/>
              </p:cNvSpPr>
              <p:nvPr/>
            </p:nvSpPr>
            <p:spPr bwMode="auto">
              <a:xfrm flipH="1" flipV="1">
                <a:off x="2631" y="1947"/>
                <a:ext cx="139" cy="12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Line 696"/>
              <p:cNvSpPr>
                <a:spLocks noChangeShapeType="1"/>
              </p:cNvSpPr>
              <p:nvPr/>
            </p:nvSpPr>
            <p:spPr bwMode="auto">
              <a:xfrm flipH="1" flipV="1">
                <a:off x="2802" y="1889"/>
                <a:ext cx="140" cy="11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Line 697"/>
              <p:cNvSpPr>
                <a:spLocks noChangeShapeType="1"/>
              </p:cNvSpPr>
              <p:nvPr/>
            </p:nvSpPr>
            <p:spPr bwMode="auto">
              <a:xfrm flipH="1" flipV="1">
                <a:off x="2966" y="1826"/>
                <a:ext cx="140" cy="10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Line 698"/>
              <p:cNvSpPr>
                <a:spLocks noChangeShapeType="1"/>
              </p:cNvSpPr>
              <p:nvPr/>
            </p:nvSpPr>
            <p:spPr bwMode="auto">
              <a:xfrm flipH="1" flipV="1">
                <a:off x="3123" y="1758"/>
                <a:ext cx="140" cy="9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Line 699"/>
              <p:cNvSpPr>
                <a:spLocks noChangeShapeType="1"/>
              </p:cNvSpPr>
              <p:nvPr/>
            </p:nvSpPr>
            <p:spPr bwMode="auto">
              <a:xfrm flipH="1" flipV="1">
                <a:off x="3274" y="1688"/>
                <a:ext cx="138" cy="9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Line 700"/>
              <p:cNvSpPr>
                <a:spLocks noChangeShapeType="1"/>
              </p:cNvSpPr>
              <p:nvPr/>
            </p:nvSpPr>
            <p:spPr bwMode="auto">
              <a:xfrm flipH="1" flipV="1">
                <a:off x="3420" y="1616"/>
                <a:ext cx="136" cy="8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Line 701"/>
              <p:cNvSpPr>
                <a:spLocks noChangeShapeType="1"/>
              </p:cNvSpPr>
              <p:nvPr/>
            </p:nvSpPr>
            <p:spPr bwMode="auto">
              <a:xfrm flipH="1" flipV="1">
                <a:off x="3560" y="1543"/>
                <a:ext cx="133" cy="8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Line 702"/>
              <p:cNvSpPr>
                <a:spLocks noChangeShapeType="1"/>
              </p:cNvSpPr>
              <p:nvPr/>
            </p:nvSpPr>
            <p:spPr bwMode="auto">
              <a:xfrm flipH="1" flipV="1">
                <a:off x="3695" y="1469"/>
                <a:ext cx="131" cy="7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Line 703"/>
              <p:cNvSpPr>
                <a:spLocks noChangeShapeType="1"/>
              </p:cNvSpPr>
              <p:nvPr/>
            </p:nvSpPr>
            <p:spPr bwMode="auto">
              <a:xfrm flipH="1" flipV="1">
                <a:off x="1627" y="1957"/>
                <a:ext cx="95" cy="15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Line 704"/>
              <p:cNvSpPr>
                <a:spLocks noChangeShapeType="1"/>
              </p:cNvSpPr>
              <p:nvPr/>
            </p:nvSpPr>
            <p:spPr bwMode="auto">
              <a:xfrm flipH="1" flipV="1">
                <a:off x="1802" y="1947"/>
                <a:ext cx="103" cy="1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Line 705"/>
              <p:cNvSpPr>
                <a:spLocks noChangeShapeType="1"/>
              </p:cNvSpPr>
              <p:nvPr/>
            </p:nvSpPr>
            <p:spPr bwMode="auto">
              <a:xfrm flipH="1" flipV="1">
                <a:off x="1978" y="1928"/>
                <a:ext cx="112" cy="14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Line 706"/>
              <p:cNvSpPr>
                <a:spLocks noChangeShapeType="1"/>
              </p:cNvSpPr>
              <p:nvPr/>
            </p:nvSpPr>
            <p:spPr bwMode="auto">
              <a:xfrm flipH="1" flipV="1">
                <a:off x="2155" y="1902"/>
                <a:ext cx="119" cy="13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Line 707"/>
              <p:cNvSpPr>
                <a:spLocks noChangeShapeType="1"/>
              </p:cNvSpPr>
              <p:nvPr/>
            </p:nvSpPr>
            <p:spPr bwMode="auto">
              <a:xfrm flipH="1" flipV="1">
                <a:off x="2329" y="1866"/>
                <a:ext cx="126" cy="13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Line 708"/>
              <p:cNvSpPr>
                <a:spLocks noChangeShapeType="1"/>
              </p:cNvSpPr>
              <p:nvPr/>
            </p:nvSpPr>
            <p:spPr bwMode="auto">
              <a:xfrm flipH="1" flipV="1">
                <a:off x="2501" y="1823"/>
                <a:ext cx="130" cy="12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Line 709"/>
              <p:cNvSpPr>
                <a:spLocks noChangeShapeType="1"/>
              </p:cNvSpPr>
              <p:nvPr/>
            </p:nvSpPr>
            <p:spPr bwMode="auto">
              <a:xfrm flipH="1" flipV="1">
                <a:off x="2669" y="1773"/>
                <a:ext cx="133" cy="11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Line 710"/>
              <p:cNvSpPr>
                <a:spLocks noChangeShapeType="1"/>
              </p:cNvSpPr>
              <p:nvPr/>
            </p:nvSpPr>
            <p:spPr bwMode="auto">
              <a:xfrm flipH="1" flipV="1">
                <a:off x="2832" y="1718"/>
                <a:ext cx="134" cy="10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Line 711"/>
              <p:cNvSpPr>
                <a:spLocks noChangeShapeType="1"/>
              </p:cNvSpPr>
              <p:nvPr/>
            </p:nvSpPr>
            <p:spPr bwMode="auto">
              <a:xfrm flipH="1" flipV="1">
                <a:off x="2989" y="1657"/>
                <a:ext cx="134" cy="10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Line 712"/>
              <p:cNvSpPr>
                <a:spLocks noChangeShapeType="1"/>
              </p:cNvSpPr>
              <p:nvPr/>
            </p:nvSpPr>
            <p:spPr bwMode="auto">
              <a:xfrm flipH="1" flipV="1">
                <a:off x="3141" y="1594"/>
                <a:ext cx="133" cy="9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Line 713"/>
              <p:cNvSpPr>
                <a:spLocks noChangeShapeType="1"/>
              </p:cNvSpPr>
              <p:nvPr/>
            </p:nvSpPr>
            <p:spPr bwMode="auto">
              <a:xfrm flipH="1" flipV="1">
                <a:off x="3287" y="1527"/>
                <a:ext cx="133" cy="8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Line 714"/>
              <p:cNvSpPr>
                <a:spLocks noChangeShapeType="1"/>
              </p:cNvSpPr>
              <p:nvPr/>
            </p:nvSpPr>
            <p:spPr bwMode="auto">
              <a:xfrm flipH="1" flipV="1">
                <a:off x="3429" y="1459"/>
                <a:ext cx="131" cy="8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Line 715"/>
              <p:cNvSpPr>
                <a:spLocks noChangeShapeType="1"/>
              </p:cNvSpPr>
              <p:nvPr/>
            </p:nvSpPr>
            <p:spPr bwMode="auto">
              <a:xfrm flipH="1" flipV="1">
                <a:off x="3565" y="1389"/>
                <a:ext cx="130" cy="8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Line 716"/>
              <p:cNvSpPr>
                <a:spLocks noChangeShapeType="1"/>
              </p:cNvSpPr>
              <p:nvPr/>
            </p:nvSpPr>
            <p:spPr bwMode="auto">
              <a:xfrm flipH="1" flipV="1">
                <a:off x="1537" y="1813"/>
                <a:ext cx="90" cy="14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Line 717"/>
              <p:cNvSpPr>
                <a:spLocks noChangeShapeType="1"/>
              </p:cNvSpPr>
              <p:nvPr/>
            </p:nvSpPr>
            <p:spPr bwMode="auto">
              <a:xfrm flipH="1" flipV="1">
                <a:off x="1705" y="1804"/>
                <a:ext cx="97" cy="14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Line 718"/>
              <p:cNvSpPr>
                <a:spLocks noChangeShapeType="1"/>
              </p:cNvSpPr>
              <p:nvPr/>
            </p:nvSpPr>
            <p:spPr bwMode="auto">
              <a:xfrm flipH="1" flipV="1">
                <a:off x="1874" y="1789"/>
                <a:ext cx="104" cy="13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Line 719"/>
              <p:cNvSpPr>
                <a:spLocks noChangeShapeType="1"/>
              </p:cNvSpPr>
              <p:nvPr/>
            </p:nvSpPr>
            <p:spPr bwMode="auto">
              <a:xfrm flipH="1" flipV="1">
                <a:off x="2043" y="1766"/>
                <a:ext cx="112" cy="13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Line 720"/>
              <p:cNvSpPr>
                <a:spLocks noChangeShapeType="1"/>
              </p:cNvSpPr>
              <p:nvPr/>
            </p:nvSpPr>
            <p:spPr bwMode="auto">
              <a:xfrm flipH="1" flipV="1">
                <a:off x="2213" y="1737"/>
                <a:ext cx="116" cy="12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Line 721"/>
              <p:cNvSpPr>
                <a:spLocks noChangeShapeType="1"/>
              </p:cNvSpPr>
              <p:nvPr/>
            </p:nvSpPr>
            <p:spPr bwMode="auto">
              <a:xfrm flipH="1" flipV="1">
                <a:off x="2380" y="1700"/>
                <a:ext cx="121" cy="1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Line 722"/>
              <p:cNvSpPr>
                <a:spLocks noChangeShapeType="1"/>
              </p:cNvSpPr>
              <p:nvPr/>
            </p:nvSpPr>
            <p:spPr bwMode="auto">
              <a:xfrm flipH="1" flipV="1">
                <a:off x="2544" y="1656"/>
                <a:ext cx="125" cy="11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Line 723"/>
              <p:cNvSpPr>
                <a:spLocks noChangeShapeType="1"/>
              </p:cNvSpPr>
              <p:nvPr/>
            </p:nvSpPr>
            <p:spPr bwMode="auto">
              <a:xfrm flipH="1" flipV="1">
                <a:off x="2705" y="1607"/>
                <a:ext cx="127" cy="11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Line 724"/>
              <p:cNvSpPr>
                <a:spLocks noChangeShapeType="1"/>
              </p:cNvSpPr>
              <p:nvPr/>
            </p:nvSpPr>
            <p:spPr bwMode="auto">
              <a:xfrm flipH="1" flipV="1">
                <a:off x="2861" y="1553"/>
                <a:ext cx="128" cy="10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Line 725"/>
              <p:cNvSpPr>
                <a:spLocks noChangeShapeType="1"/>
              </p:cNvSpPr>
              <p:nvPr/>
            </p:nvSpPr>
            <p:spPr bwMode="auto">
              <a:xfrm flipH="1" flipV="1">
                <a:off x="3012" y="1496"/>
                <a:ext cx="129" cy="9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Line 726"/>
              <p:cNvSpPr>
                <a:spLocks noChangeShapeType="1"/>
              </p:cNvSpPr>
              <p:nvPr/>
            </p:nvSpPr>
            <p:spPr bwMode="auto">
              <a:xfrm flipH="1" flipV="1">
                <a:off x="3159" y="1435"/>
                <a:ext cx="128" cy="9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Line 727"/>
              <p:cNvSpPr>
                <a:spLocks noChangeShapeType="1"/>
              </p:cNvSpPr>
              <p:nvPr/>
            </p:nvSpPr>
            <p:spPr bwMode="auto">
              <a:xfrm flipH="1" flipV="1">
                <a:off x="3301" y="1371"/>
                <a:ext cx="128" cy="8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Line 728"/>
              <p:cNvSpPr>
                <a:spLocks noChangeShapeType="1"/>
              </p:cNvSpPr>
              <p:nvPr/>
            </p:nvSpPr>
            <p:spPr bwMode="auto">
              <a:xfrm flipH="1" flipV="1">
                <a:off x="3439" y="1306"/>
                <a:ext cx="126" cy="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Line 729"/>
              <p:cNvSpPr>
                <a:spLocks noChangeShapeType="1"/>
              </p:cNvSpPr>
              <p:nvPr/>
            </p:nvSpPr>
            <p:spPr bwMode="auto">
              <a:xfrm flipH="1" flipV="1">
                <a:off x="1450" y="1674"/>
                <a:ext cx="87" cy="13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Line 730"/>
              <p:cNvSpPr>
                <a:spLocks noChangeShapeType="1"/>
              </p:cNvSpPr>
              <p:nvPr/>
            </p:nvSpPr>
            <p:spPr bwMode="auto">
              <a:xfrm flipH="1" flipV="1">
                <a:off x="1612" y="1666"/>
                <a:ext cx="93" cy="13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Line 731"/>
              <p:cNvSpPr>
                <a:spLocks noChangeShapeType="1"/>
              </p:cNvSpPr>
              <p:nvPr/>
            </p:nvSpPr>
            <p:spPr bwMode="auto">
              <a:xfrm flipH="1" flipV="1">
                <a:off x="1775" y="1653"/>
                <a:ext cx="99" cy="13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Line 732"/>
              <p:cNvSpPr>
                <a:spLocks noChangeShapeType="1"/>
              </p:cNvSpPr>
              <p:nvPr/>
            </p:nvSpPr>
            <p:spPr bwMode="auto">
              <a:xfrm flipH="1" flipV="1">
                <a:off x="1939" y="1634"/>
                <a:ext cx="104" cy="13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Line 733"/>
              <p:cNvSpPr>
                <a:spLocks noChangeShapeType="1"/>
              </p:cNvSpPr>
              <p:nvPr/>
            </p:nvSpPr>
            <p:spPr bwMode="auto">
              <a:xfrm flipH="1" flipV="1">
                <a:off x="2103" y="1608"/>
                <a:ext cx="110" cy="12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Line 734"/>
              <p:cNvSpPr>
                <a:spLocks noChangeShapeType="1"/>
              </p:cNvSpPr>
              <p:nvPr/>
            </p:nvSpPr>
            <p:spPr bwMode="auto">
              <a:xfrm flipH="1" flipV="1">
                <a:off x="2265" y="1577"/>
                <a:ext cx="115" cy="1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Line 735"/>
              <p:cNvSpPr>
                <a:spLocks noChangeShapeType="1"/>
              </p:cNvSpPr>
              <p:nvPr/>
            </p:nvSpPr>
            <p:spPr bwMode="auto">
              <a:xfrm flipH="1" flipV="1">
                <a:off x="2426" y="1539"/>
                <a:ext cx="118" cy="11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Line 736"/>
              <p:cNvSpPr>
                <a:spLocks noChangeShapeType="1"/>
              </p:cNvSpPr>
              <p:nvPr/>
            </p:nvSpPr>
            <p:spPr bwMode="auto">
              <a:xfrm flipH="1" flipV="1">
                <a:off x="2584" y="1495"/>
                <a:ext cx="121" cy="11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Line 737"/>
              <p:cNvSpPr>
                <a:spLocks noChangeShapeType="1"/>
              </p:cNvSpPr>
              <p:nvPr/>
            </p:nvSpPr>
            <p:spPr bwMode="auto">
              <a:xfrm flipH="1" flipV="1">
                <a:off x="2738" y="1447"/>
                <a:ext cx="123" cy="10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Line 738"/>
              <p:cNvSpPr>
                <a:spLocks noChangeShapeType="1"/>
              </p:cNvSpPr>
              <p:nvPr/>
            </p:nvSpPr>
            <p:spPr bwMode="auto">
              <a:xfrm flipH="1" flipV="1">
                <a:off x="2889" y="1395"/>
                <a:ext cx="123" cy="10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Line 739"/>
              <p:cNvSpPr>
                <a:spLocks noChangeShapeType="1"/>
              </p:cNvSpPr>
              <p:nvPr/>
            </p:nvSpPr>
            <p:spPr bwMode="auto">
              <a:xfrm flipH="1" flipV="1">
                <a:off x="3035" y="1339"/>
                <a:ext cx="124" cy="9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Line 740"/>
              <p:cNvSpPr>
                <a:spLocks noChangeShapeType="1"/>
              </p:cNvSpPr>
              <p:nvPr/>
            </p:nvSpPr>
            <p:spPr bwMode="auto">
              <a:xfrm flipH="1" flipV="1">
                <a:off x="3178" y="1281"/>
                <a:ext cx="123" cy="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Line 741"/>
              <p:cNvSpPr>
                <a:spLocks noChangeShapeType="1"/>
              </p:cNvSpPr>
              <p:nvPr/>
            </p:nvSpPr>
            <p:spPr bwMode="auto">
              <a:xfrm flipH="1" flipV="1">
                <a:off x="3316" y="1220"/>
                <a:ext cx="123" cy="8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Line 742"/>
              <p:cNvSpPr>
                <a:spLocks noChangeShapeType="1"/>
              </p:cNvSpPr>
              <p:nvPr/>
            </p:nvSpPr>
            <p:spPr bwMode="auto">
              <a:xfrm flipH="1" flipV="1">
                <a:off x="1368" y="1540"/>
                <a:ext cx="82" cy="13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Line 743"/>
              <p:cNvSpPr>
                <a:spLocks noChangeShapeType="1"/>
              </p:cNvSpPr>
              <p:nvPr/>
            </p:nvSpPr>
            <p:spPr bwMode="auto">
              <a:xfrm flipH="1" flipV="1">
                <a:off x="1524" y="1533"/>
                <a:ext cx="88" cy="13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Line 744"/>
              <p:cNvSpPr>
                <a:spLocks noChangeShapeType="1"/>
              </p:cNvSpPr>
              <p:nvPr/>
            </p:nvSpPr>
            <p:spPr bwMode="auto">
              <a:xfrm flipH="1" flipV="1">
                <a:off x="1682" y="1522"/>
                <a:ext cx="93" cy="13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Line 745"/>
              <p:cNvSpPr>
                <a:spLocks noChangeShapeType="1"/>
              </p:cNvSpPr>
              <p:nvPr/>
            </p:nvSpPr>
            <p:spPr bwMode="auto">
              <a:xfrm flipH="1" flipV="1">
                <a:off x="1840" y="1505"/>
                <a:ext cx="99" cy="12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Line 746"/>
              <p:cNvSpPr>
                <a:spLocks noChangeShapeType="1"/>
              </p:cNvSpPr>
              <p:nvPr/>
            </p:nvSpPr>
            <p:spPr bwMode="auto">
              <a:xfrm flipH="1" flipV="1">
                <a:off x="1999" y="1482"/>
                <a:ext cx="104" cy="12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Line 747"/>
              <p:cNvSpPr>
                <a:spLocks noChangeShapeType="1"/>
              </p:cNvSpPr>
              <p:nvPr/>
            </p:nvSpPr>
            <p:spPr bwMode="auto">
              <a:xfrm flipH="1" flipV="1">
                <a:off x="2157" y="1454"/>
                <a:ext cx="108" cy="1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Line 748"/>
              <p:cNvSpPr>
                <a:spLocks noChangeShapeType="1"/>
              </p:cNvSpPr>
              <p:nvPr/>
            </p:nvSpPr>
            <p:spPr bwMode="auto">
              <a:xfrm flipH="1" flipV="1">
                <a:off x="2314" y="1421"/>
                <a:ext cx="112" cy="11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Line 749"/>
              <p:cNvSpPr>
                <a:spLocks noChangeShapeType="1"/>
              </p:cNvSpPr>
              <p:nvPr/>
            </p:nvSpPr>
            <p:spPr bwMode="auto">
              <a:xfrm flipH="1" flipV="1">
                <a:off x="2469" y="1383"/>
                <a:ext cx="115" cy="11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Line 750"/>
              <p:cNvSpPr>
                <a:spLocks noChangeShapeType="1"/>
              </p:cNvSpPr>
              <p:nvPr/>
            </p:nvSpPr>
            <p:spPr bwMode="auto">
              <a:xfrm flipH="1" flipV="1">
                <a:off x="2621" y="1340"/>
                <a:ext cx="117" cy="10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Line 751"/>
              <p:cNvSpPr>
                <a:spLocks noChangeShapeType="1"/>
              </p:cNvSpPr>
              <p:nvPr/>
            </p:nvSpPr>
            <p:spPr bwMode="auto">
              <a:xfrm flipH="1" flipV="1">
                <a:off x="2770" y="1292"/>
                <a:ext cx="119" cy="10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Line 752"/>
              <p:cNvSpPr>
                <a:spLocks noChangeShapeType="1"/>
              </p:cNvSpPr>
              <p:nvPr/>
            </p:nvSpPr>
            <p:spPr bwMode="auto">
              <a:xfrm flipH="1" flipV="1">
                <a:off x="2916" y="1241"/>
                <a:ext cx="119" cy="9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Line 753"/>
              <p:cNvSpPr>
                <a:spLocks noChangeShapeType="1"/>
              </p:cNvSpPr>
              <p:nvPr/>
            </p:nvSpPr>
            <p:spPr bwMode="auto">
              <a:xfrm flipH="1" flipV="1">
                <a:off x="3058" y="1188"/>
                <a:ext cx="120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Line 754"/>
              <p:cNvSpPr>
                <a:spLocks noChangeShapeType="1"/>
              </p:cNvSpPr>
              <p:nvPr/>
            </p:nvSpPr>
            <p:spPr bwMode="auto">
              <a:xfrm flipH="1" flipV="1">
                <a:off x="3196" y="1131"/>
                <a:ext cx="120" cy="8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Line 755"/>
              <p:cNvSpPr>
                <a:spLocks noChangeShapeType="1"/>
              </p:cNvSpPr>
              <p:nvPr/>
            </p:nvSpPr>
            <p:spPr bwMode="auto">
              <a:xfrm flipH="1" flipV="1">
                <a:off x="1288" y="1409"/>
                <a:ext cx="80" cy="13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Line 756"/>
              <p:cNvSpPr>
                <a:spLocks noChangeShapeType="1"/>
              </p:cNvSpPr>
              <p:nvPr/>
            </p:nvSpPr>
            <p:spPr bwMode="auto">
              <a:xfrm flipH="1" flipV="1">
                <a:off x="1439" y="1403"/>
                <a:ext cx="85" cy="13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Line 757"/>
              <p:cNvSpPr>
                <a:spLocks noChangeShapeType="1"/>
              </p:cNvSpPr>
              <p:nvPr/>
            </p:nvSpPr>
            <p:spPr bwMode="auto">
              <a:xfrm flipH="1" flipV="1">
                <a:off x="1592" y="1393"/>
                <a:ext cx="90" cy="12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Line 758"/>
              <p:cNvSpPr>
                <a:spLocks noChangeShapeType="1"/>
              </p:cNvSpPr>
              <p:nvPr/>
            </p:nvSpPr>
            <p:spPr bwMode="auto">
              <a:xfrm flipH="1" flipV="1">
                <a:off x="1746" y="1378"/>
                <a:ext cx="94" cy="12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Line 759"/>
              <p:cNvSpPr>
                <a:spLocks noChangeShapeType="1"/>
              </p:cNvSpPr>
              <p:nvPr/>
            </p:nvSpPr>
            <p:spPr bwMode="auto">
              <a:xfrm flipH="1" flipV="1">
                <a:off x="1901" y="1359"/>
                <a:ext cx="98" cy="1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Line 760"/>
              <p:cNvSpPr>
                <a:spLocks noChangeShapeType="1"/>
              </p:cNvSpPr>
              <p:nvPr/>
            </p:nvSpPr>
            <p:spPr bwMode="auto">
              <a:xfrm flipH="1" flipV="1">
                <a:off x="2054" y="1334"/>
                <a:ext cx="103" cy="12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Line 761"/>
              <p:cNvSpPr>
                <a:spLocks noChangeShapeType="1"/>
              </p:cNvSpPr>
              <p:nvPr/>
            </p:nvSpPr>
            <p:spPr bwMode="auto">
              <a:xfrm flipH="1" flipV="1">
                <a:off x="2208" y="1304"/>
                <a:ext cx="106" cy="11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Line 762"/>
              <p:cNvSpPr>
                <a:spLocks noChangeShapeType="1"/>
              </p:cNvSpPr>
              <p:nvPr/>
            </p:nvSpPr>
            <p:spPr bwMode="auto">
              <a:xfrm flipH="1" flipV="1">
                <a:off x="2359" y="1270"/>
                <a:ext cx="110" cy="11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Line 763"/>
              <p:cNvSpPr>
                <a:spLocks noChangeShapeType="1"/>
              </p:cNvSpPr>
              <p:nvPr/>
            </p:nvSpPr>
            <p:spPr bwMode="auto">
              <a:xfrm flipH="1" flipV="1">
                <a:off x="2509" y="1231"/>
                <a:ext cx="112" cy="10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Line 764"/>
              <p:cNvSpPr>
                <a:spLocks noChangeShapeType="1"/>
              </p:cNvSpPr>
              <p:nvPr/>
            </p:nvSpPr>
            <p:spPr bwMode="auto">
              <a:xfrm flipH="1" flipV="1">
                <a:off x="2656" y="1189"/>
                <a:ext cx="114" cy="10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Line 765"/>
              <p:cNvSpPr>
                <a:spLocks noChangeShapeType="1"/>
              </p:cNvSpPr>
              <p:nvPr/>
            </p:nvSpPr>
            <p:spPr bwMode="auto">
              <a:xfrm flipH="1" flipV="1">
                <a:off x="2801" y="1142"/>
                <a:ext cx="115" cy="9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Line 766"/>
              <p:cNvSpPr>
                <a:spLocks noChangeShapeType="1"/>
              </p:cNvSpPr>
              <p:nvPr/>
            </p:nvSpPr>
            <p:spPr bwMode="auto">
              <a:xfrm flipH="1" flipV="1">
                <a:off x="2942" y="1093"/>
                <a:ext cx="116" cy="9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Line 767"/>
              <p:cNvSpPr>
                <a:spLocks noChangeShapeType="1"/>
              </p:cNvSpPr>
              <p:nvPr/>
            </p:nvSpPr>
            <p:spPr bwMode="auto">
              <a:xfrm flipH="1" flipV="1">
                <a:off x="3080" y="1041"/>
                <a:ext cx="116" cy="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Line 768"/>
              <p:cNvSpPr>
                <a:spLocks noChangeShapeType="1"/>
              </p:cNvSpPr>
              <p:nvPr/>
            </p:nvSpPr>
            <p:spPr bwMode="auto">
              <a:xfrm flipH="1" flipV="1">
                <a:off x="1210" y="1282"/>
                <a:ext cx="78" cy="12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Line 769"/>
              <p:cNvSpPr>
                <a:spLocks noChangeShapeType="1"/>
              </p:cNvSpPr>
              <p:nvPr/>
            </p:nvSpPr>
            <p:spPr bwMode="auto">
              <a:xfrm flipH="1" flipV="1">
                <a:off x="1358" y="1277"/>
                <a:ext cx="81" cy="12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Line 770"/>
              <p:cNvSpPr>
                <a:spLocks noChangeShapeType="1"/>
              </p:cNvSpPr>
              <p:nvPr/>
            </p:nvSpPr>
            <p:spPr bwMode="auto">
              <a:xfrm flipH="1" flipV="1">
                <a:off x="1506" y="1268"/>
                <a:ext cx="86" cy="12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Line 771"/>
              <p:cNvSpPr>
                <a:spLocks noChangeShapeType="1"/>
              </p:cNvSpPr>
              <p:nvPr/>
            </p:nvSpPr>
            <p:spPr bwMode="auto">
              <a:xfrm flipH="1" flipV="1">
                <a:off x="1656" y="1255"/>
                <a:ext cx="90" cy="12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Line 772"/>
              <p:cNvSpPr>
                <a:spLocks noChangeShapeType="1"/>
              </p:cNvSpPr>
              <p:nvPr/>
            </p:nvSpPr>
            <p:spPr bwMode="auto">
              <a:xfrm flipH="1" flipV="1">
                <a:off x="1806" y="1237"/>
                <a:ext cx="95" cy="12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Line 773"/>
              <p:cNvSpPr>
                <a:spLocks noChangeShapeType="1"/>
              </p:cNvSpPr>
              <p:nvPr/>
            </p:nvSpPr>
            <p:spPr bwMode="auto">
              <a:xfrm flipH="1" flipV="1">
                <a:off x="1956" y="1215"/>
                <a:ext cx="98" cy="11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Line 774"/>
              <p:cNvSpPr>
                <a:spLocks noChangeShapeType="1"/>
              </p:cNvSpPr>
              <p:nvPr/>
            </p:nvSpPr>
            <p:spPr bwMode="auto">
              <a:xfrm flipH="1" flipV="1">
                <a:off x="2106" y="1189"/>
                <a:ext cx="102" cy="11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Line 775"/>
              <p:cNvSpPr>
                <a:spLocks noChangeShapeType="1"/>
              </p:cNvSpPr>
              <p:nvPr/>
            </p:nvSpPr>
            <p:spPr bwMode="auto">
              <a:xfrm flipH="1" flipV="1">
                <a:off x="2255" y="1158"/>
                <a:ext cx="104" cy="11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Line 776"/>
              <p:cNvSpPr>
                <a:spLocks noChangeShapeType="1"/>
              </p:cNvSpPr>
              <p:nvPr/>
            </p:nvSpPr>
            <p:spPr bwMode="auto">
              <a:xfrm flipH="1" flipV="1">
                <a:off x="2402" y="1123"/>
                <a:ext cx="107" cy="10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Line 777"/>
              <p:cNvSpPr>
                <a:spLocks noChangeShapeType="1"/>
              </p:cNvSpPr>
              <p:nvPr/>
            </p:nvSpPr>
            <p:spPr bwMode="auto">
              <a:xfrm flipH="1" flipV="1">
                <a:off x="2547" y="1085"/>
                <a:ext cx="109" cy="10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Line 778"/>
              <p:cNvSpPr>
                <a:spLocks noChangeShapeType="1"/>
              </p:cNvSpPr>
              <p:nvPr/>
            </p:nvSpPr>
            <p:spPr bwMode="auto">
              <a:xfrm flipH="1" flipV="1">
                <a:off x="2690" y="1042"/>
                <a:ext cx="111" cy="10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Line 779"/>
              <p:cNvSpPr>
                <a:spLocks noChangeShapeType="1"/>
              </p:cNvSpPr>
              <p:nvPr/>
            </p:nvSpPr>
            <p:spPr bwMode="auto">
              <a:xfrm flipH="1" flipV="1">
                <a:off x="2830" y="996"/>
                <a:ext cx="112" cy="9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Line 780"/>
              <p:cNvSpPr>
                <a:spLocks noChangeShapeType="1"/>
              </p:cNvSpPr>
              <p:nvPr/>
            </p:nvSpPr>
            <p:spPr bwMode="auto">
              <a:xfrm flipH="1" flipV="1">
                <a:off x="2967" y="948"/>
                <a:ext cx="113" cy="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Line 781"/>
              <p:cNvSpPr>
                <a:spLocks noChangeShapeType="1"/>
              </p:cNvSpPr>
              <p:nvPr/>
            </p:nvSpPr>
            <p:spPr bwMode="auto">
              <a:xfrm flipV="1">
                <a:off x="2566" y="2932"/>
                <a:ext cx="52" cy="29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Line 782"/>
              <p:cNvSpPr>
                <a:spLocks noChangeShapeType="1"/>
              </p:cNvSpPr>
              <p:nvPr/>
            </p:nvSpPr>
            <p:spPr bwMode="auto">
              <a:xfrm flipV="1">
                <a:off x="2845" y="2829"/>
                <a:ext cx="10" cy="26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Line 783"/>
              <p:cNvSpPr>
                <a:spLocks noChangeShapeType="1"/>
              </p:cNvSpPr>
              <p:nvPr/>
            </p:nvSpPr>
            <p:spPr bwMode="auto">
              <a:xfrm flipH="1" flipV="1">
                <a:off x="3062" y="2717"/>
                <a:ext cx="7" cy="23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Line 784"/>
              <p:cNvSpPr>
                <a:spLocks noChangeShapeType="1"/>
              </p:cNvSpPr>
              <p:nvPr/>
            </p:nvSpPr>
            <p:spPr bwMode="auto">
              <a:xfrm flipH="1" flipV="1">
                <a:off x="3247" y="2606"/>
                <a:ext cx="14" cy="21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Line 785"/>
              <p:cNvSpPr>
                <a:spLocks noChangeShapeType="1"/>
              </p:cNvSpPr>
              <p:nvPr/>
            </p:nvSpPr>
            <p:spPr bwMode="auto">
              <a:xfrm flipH="1" flipV="1">
                <a:off x="3416" y="2496"/>
                <a:ext cx="18" cy="19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Line 786"/>
              <p:cNvSpPr>
                <a:spLocks noChangeShapeType="1"/>
              </p:cNvSpPr>
              <p:nvPr/>
            </p:nvSpPr>
            <p:spPr bwMode="auto">
              <a:xfrm flipH="1" flipV="1">
                <a:off x="3573" y="2389"/>
                <a:ext cx="20" cy="18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Line 787"/>
              <p:cNvSpPr>
                <a:spLocks noChangeShapeType="1"/>
              </p:cNvSpPr>
              <p:nvPr/>
            </p:nvSpPr>
            <p:spPr bwMode="auto">
              <a:xfrm flipH="1" flipV="1">
                <a:off x="3721" y="2285"/>
                <a:ext cx="20" cy="17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Line 788"/>
              <p:cNvSpPr>
                <a:spLocks noChangeShapeType="1"/>
              </p:cNvSpPr>
              <p:nvPr/>
            </p:nvSpPr>
            <p:spPr bwMode="auto">
              <a:xfrm flipH="1" flipV="1">
                <a:off x="3861" y="2185"/>
                <a:ext cx="21" cy="1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Line 789"/>
              <p:cNvSpPr>
                <a:spLocks noChangeShapeType="1"/>
              </p:cNvSpPr>
              <p:nvPr/>
            </p:nvSpPr>
            <p:spPr bwMode="auto">
              <a:xfrm flipH="1" flipV="1">
                <a:off x="3995" y="2087"/>
                <a:ext cx="21" cy="16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Line 790"/>
              <p:cNvSpPr>
                <a:spLocks noChangeShapeType="1"/>
              </p:cNvSpPr>
              <p:nvPr/>
            </p:nvSpPr>
            <p:spPr bwMode="auto">
              <a:xfrm flipH="1" flipV="1">
                <a:off x="4124" y="1992"/>
                <a:ext cx="21" cy="15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Line 791"/>
              <p:cNvSpPr>
                <a:spLocks noChangeShapeType="1"/>
              </p:cNvSpPr>
              <p:nvPr/>
            </p:nvSpPr>
            <p:spPr bwMode="auto">
              <a:xfrm flipH="1" flipV="1">
                <a:off x="4248" y="1899"/>
                <a:ext cx="20" cy="15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Line 792"/>
              <p:cNvSpPr>
                <a:spLocks noChangeShapeType="1"/>
              </p:cNvSpPr>
              <p:nvPr/>
            </p:nvSpPr>
            <p:spPr bwMode="auto">
              <a:xfrm flipH="1" flipV="1">
                <a:off x="4368" y="1808"/>
                <a:ext cx="20" cy="1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Line 793"/>
              <p:cNvSpPr>
                <a:spLocks noChangeShapeType="1"/>
              </p:cNvSpPr>
              <p:nvPr/>
            </p:nvSpPr>
            <p:spPr bwMode="auto">
              <a:xfrm flipV="1">
                <a:off x="2349" y="2754"/>
                <a:ext cx="81" cy="25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Line 794"/>
              <p:cNvSpPr>
                <a:spLocks noChangeShapeType="1"/>
              </p:cNvSpPr>
              <p:nvPr/>
            </p:nvSpPr>
            <p:spPr bwMode="auto">
              <a:xfrm flipV="1">
                <a:off x="2618" y="2684"/>
                <a:ext cx="44" cy="24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Line 795"/>
              <p:cNvSpPr>
                <a:spLocks noChangeShapeType="1"/>
              </p:cNvSpPr>
              <p:nvPr/>
            </p:nvSpPr>
            <p:spPr bwMode="auto">
              <a:xfrm flipV="1">
                <a:off x="2855" y="2596"/>
                <a:ext cx="18" cy="23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Line 796"/>
              <p:cNvSpPr>
                <a:spLocks noChangeShapeType="1"/>
              </p:cNvSpPr>
              <p:nvPr/>
            </p:nvSpPr>
            <p:spPr bwMode="auto">
              <a:xfrm flipV="1">
                <a:off x="3062" y="2501"/>
                <a:ext cx="4" cy="21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Line 797"/>
              <p:cNvSpPr>
                <a:spLocks noChangeShapeType="1"/>
              </p:cNvSpPr>
              <p:nvPr/>
            </p:nvSpPr>
            <p:spPr bwMode="auto">
              <a:xfrm flipH="1" flipV="1">
                <a:off x="3243" y="2403"/>
                <a:ext cx="4" cy="20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Line 798"/>
              <p:cNvSpPr>
                <a:spLocks noChangeShapeType="1"/>
              </p:cNvSpPr>
              <p:nvPr/>
            </p:nvSpPr>
            <p:spPr bwMode="auto">
              <a:xfrm flipH="1" flipV="1">
                <a:off x="3408" y="2305"/>
                <a:ext cx="8" cy="19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Line 799"/>
              <p:cNvSpPr>
                <a:spLocks noChangeShapeType="1"/>
              </p:cNvSpPr>
              <p:nvPr/>
            </p:nvSpPr>
            <p:spPr bwMode="auto">
              <a:xfrm flipH="1" flipV="1">
                <a:off x="3562" y="2208"/>
                <a:ext cx="11" cy="18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Line 800"/>
              <p:cNvSpPr>
                <a:spLocks noChangeShapeType="1"/>
              </p:cNvSpPr>
              <p:nvPr/>
            </p:nvSpPr>
            <p:spPr bwMode="auto">
              <a:xfrm flipH="1" flipV="1">
                <a:off x="3708" y="2113"/>
                <a:ext cx="13" cy="1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Line 801"/>
              <p:cNvSpPr>
                <a:spLocks noChangeShapeType="1"/>
              </p:cNvSpPr>
              <p:nvPr/>
            </p:nvSpPr>
            <p:spPr bwMode="auto">
              <a:xfrm flipH="1" flipV="1">
                <a:off x="3847" y="2019"/>
                <a:ext cx="14" cy="16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Line 802"/>
              <p:cNvSpPr>
                <a:spLocks noChangeShapeType="1"/>
              </p:cNvSpPr>
              <p:nvPr/>
            </p:nvSpPr>
            <p:spPr bwMode="auto">
              <a:xfrm flipH="1" flipV="1">
                <a:off x="3980" y="1927"/>
                <a:ext cx="15" cy="16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Line 803"/>
              <p:cNvSpPr>
                <a:spLocks noChangeShapeType="1"/>
              </p:cNvSpPr>
              <p:nvPr/>
            </p:nvSpPr>
            <p:spPr bwMode="auto">
              <a:xfrm flipH="1" flipV="1">
                <a:off x="4108" y="1837"/>
                <a:ext cx="16" cy="15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Line 804"/>
              <p:cNvSpPr>
                <a:spLocks noChangeShapeType="1"/>
              </p:cNvSpPr>
              <p:nvPr/>
            </p:nvSpPr>
            <p:spPr bwMode="auto">
              <a:xfrm flipH="1" flipV="1">
                <a:off x="4231" y="1749"/>
                <a:ext cx="17" cy="15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Line 805"/>
              <p:cNvSpPr>
                <a:spLocks noChangeShapeType="1"/>
              </p:cNvSpPr>
              <p:nvPr/>
            </p:nvSpPr>
            <p:spPr bwMode="auto">
              <a:xfrm flipV="1">
                <a:off x="2187" y="2579"/>
                <a:ext cx="87" cy="21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Line 806"/>
              <p:cNvSpPr>
                <a:spLocks noChangeShapeType="1"/>
              </p:cNvSpPr>
              <p:nvPr/>
            </p:nvSpPr>
            <p:spPr bwMode="auto">
              <a:xfrm flipV="1">
                <a:off x="2430" y="2529"/>
                <a:ext cx="62" cy="22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Line 807"/>
              <p:cNvSpPr>
                <a:spLocks noChangeShapeType="1"/>
              </p:cNvSpPr>
              <p:nvPr/>
            </p:nvSpPr>
            <p:spPr bwMode="auto">
              <a:xfrm flipV="1">
                <a:off x="2662" y="2463"/>
                <a:ext cx="39" cy="22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Line 808"/>
              <p:cNvSpPr>
                <a:spLocks noChangeShapeType="1"/>
              </p:cNvSpPr>
              <p:nvPr/>
            </p:nvSpPr>
            <p:spPr bwMode="auto">
              <a:xfrm flipV="1">
                <a:off x="2873" y="2384"/>
                <a:ext cx="22" cy="21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Line 809"/>
              <p:cNvSpPr>
                <a:spLocks noChangeShapeType="1"/>
              </p:cNvSpPr>
              <p:nvPr/>
            </p:nvSpPr>
            <p:spPr bwMode="auto">
              <a:xfrm flipV="1">
                <a:off x="3066" y="2300"/>
                <a:ext cx="11" cy="20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Line 810"/>
              <p:cNvSpPr>
                <a:spLocks noChangeShapeType="1"/>
              </p:cNvSpPr>
              <p:nvPr/>
            </p:nvSpPr>
            <p:spPr bwMode="auto">
              <a:xfrm flipV="1">
                <a:off x="3243" y="2212"/>
                <a:ext cx="3" cy="19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Line 811"/>
              <p:cNvSpPr>
                <a:spLocks noChangeShapeType="1"/>
              </p:cNvSpPr>
              <p:nvPr/>
            </p:nvSpPr>
            <p:spPr bwMode="auto">
              <a:xfrm flipH="1" flipV="1">
                <a:off x="3405" y="2122"/>
                <a:ext cx="3" cy="1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Line 812"/>
              <p:cNvSpPr>
                <a:spLocks noChangeShapeType="1"/>
              </p:cNvSpPr>
              <p:nvPr/>
            </p:nvSpPr>
            <p:spPr bwMode="auto">
              <a:xfrm flipH="1" flipV="1">
                <a:off x="3556" y="2033"/>
                <a:ext cx="6" cy="1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Line 813"/>
              <p:cNvSpPr>
                <a:spLocks noChangeShapeType="1"/>
              </p:cNvSpPr>
              <p:nvPr/>
            </p:nvSpPr>
            <p:spPr bwMode="auto">
              <a:xfrm flipH="1" flipV="1">
                <a:off x="3699" y="1944"/>
                <a:ext cx="9" cy="16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4" name="Line 814"/>
              <p:cNvSpPr>
                <a:spLocks noChangeShapeType="1"/>
              </p:cNvSpPr>
              <p:nvPr/>
            </p:nvSpPr>
            <p:spPr bwMode="auto">
              <a:xfrm flipH="1" flipV="1">
                <a:off x="3836" y="1857"/>
                <a:ext cx="11" cy="16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5" name="Line 815"/>
              <p:cNvSpPr>
                <a:spLocks noChangeShapeType="1"/>
              </p:cNvSpPr>
              <p:nvPr/>
            </p:nvSpPr>
            <p:spPr bwMode="auto">
              <a:xfrm flipH="1" flipV="1">
                <a:off x="3968" y="1770"/>
                <a:ext cx="12" cy="15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6" name="Line 816"/>
              <p:cNvSpPr>
                <a:spLocks noChangeShapeType="1"/>
              </p:cNvSpPr>
              <p:nvPr/>
            </p:nvSpPr>
            <p:spPr bwMode="auto">
              <a:xfrm flipH="1" flipV="1">
                <a:off x="4095" y="1685"/>
                <a:ext cx="13" cy="15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7" name="Line 817"/>
              <p:cNvSpPr>
                <a:spLocks noChangeShapeType="1"/>
              </p:cNvSpPr>
              <p:nvPr/>
            </p:nvSpPr>
            <p:spPr bwMode="auto">
              <a:xfrm flipV="1">
                <a:off x="2052" y="2410"/>
                <a:ext cx="86" cy="19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8" name="Line 818"/>
              <p:cNvSpPr>
                <a:spLocks noChangeShapeType="1"/>
              </p:cNvSpPr>
              <p:nvPr/>
            </p:nvSpPr>
            <p:spPr bwMode="auto">
              <a:xfrm flipV="1">
                <a:off x="2274" y="2374"/>
                <a:ext cx="70" cy="20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Line 819"/>
              <p:cNvSpPr>
                <a:spLocks noChangeShapeType="1"/>
              </p:cNvSpPr>
              <p:nvPr/>
            </p:nvSpPr>
            <p:spPr bwMode="auto">
              <a:xfrm flipV="1">
                <a:off x="2492" y="2322"/>
                <a:ext cx="52" cy="20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Line 820"/>
              <p:cNvSpPr>
                <a:spLocks noChangeShapeType="1"/>
              </p:cNvSpPr>
              <p:nvPr/>
            </p:nvSpPr>
            <p:spPr bwMode="auto">
              <a:xfrm flipV="1">
                <a:off x="2701" y="2259"/>
                <a:ext cx="35" cy="20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Line 821"/>
              <p:cNvSpPr>
                <a:spLocks noChangeShapeType="1"/>
              </p:cNvSpPr>
              <p:nvPr/>
            </p:nvSpPr>
            <p:spPr bwMode="auto">
              <a:xfrm flipV="1">
                <a:off x="2895" y="2187"/>
                <a:ext cx="24" cy="19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2" name="Line 822"/>
              <p:cNvSpPr>
                <a:spLocks noChangeShapeType="1"/>
              </p:cNvSpPr>
              <p:nvPr/>
            </p:nvSpPr>
            <p:spPr bwMode="auto">
              <a:xfrm flipV="1">
                <a:off x="3077" y="2110"/>
                <a:ext cx="13" cy="1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3" name="Line 823"/>
              <p:cNvSpPr>
                <a:spLocks noChangeShapeType="1"/>
              </p:cNvSpPr>
              <p:nvPr/>
            </p:nvSpPr>
            <p:spPr bwMode="auto">
              <a:xfrm flipV="1">
                <a:off x="3246" y="2029"/>
                <a:ext cx="7" cy="1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4" name="Line 824"/>
              <p:cNvSpPr>
                <a:spLocks noChangeShapeType="1"/>
              </p:cNvSpPr>
              <p:nvPr/>
            </p:nvSpPr>
            <p:spPr bwMode="auto">
              <a:xfrm flipV="1">
                <a:off x="3405" y="1947"/>
                <a:ext cx="2" cy="1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5" name="Line 825"/>
              <p:cNvSpPr>
                <a:spLocks noChangeShapeType="1"/>
              </p:cNvSpPr>
              <p:nvPr/>
            </p:nvSpPr>
            <p:spPr bwMode="auto">
              <a:xfrm flipH="1" flipV="1">
                <a:off x="3554" y="1864"/>
                <a:ext cx="2" cy="16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6" name="Line 826"/>
              <p:cNvSpPr>
                <a:spLocks noChangeShapeType="1"/>
              </p:cNvSpPr>
              <p:nvPr/>
            </p:nvSpPr>
            <p:spPr bwMode="auto">
              <a:xfrm flipH="1" flipV="1">
                <a:off x="3695" y="1782"/>
                <a:ext cx="4" cy="16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7" name="Line 827"/>
              <p:cNvSpPr>
                <a:spLocks noChangeShapeType="1"/>
              </p:cNvSpPr>
              <p:nvPr/>
            </p:nvSpPr>
            <p:spPr bwMode="auto">
              <a:xfrm flipH="1" flipV="1">
                <a:off x="3830" y="1699"/>
                <a:ext cx="6" cy="15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8" name="Line 828"/>
              <p:cNvSpPr>
                <a:spLocks noChangeShapeType="1"/>
              </p:cNvSpPr>
              <p:nvPr/>
            </p:nvSpPr>
            <p:spPr bwMode="auto">
              <a:xfrm flipH="1" flipV="1">
                <a:off x="3960" y="1617"/>
                <a:ext cx="8" cy="15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9" name="Line 829"/>
              <p:cNvSpPr>
                <a:spLocks noChangeShapeType="1"/>
              </p:cNvSpPr>
              <p:nvPr/>
            </p:nvSpPr>
            <p:spPr bwMode="auto">
              <a:xfrm flipV="1">
                <a:off x="1932" y="2249"/>
                <a:ext cx="85" cy="18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0" name="Line 830"/>
              <p:cNvSpPr>
                <a:spLocks noChangeShapeType="1"/>
              </p:cNvSpPr>
              <p:nvPr/>
            </p:nvSpPr>
            <p:spPr bwMode="auto">
              <a:xfrm flipV="1">
                <a:off x="2138" y="2221"/>
                <a:ext cx="73" cy="18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1" name="Line 831"/>
              <p:cNvSpPr>
                <a:spLocks noChangeShapeType="1"/>
              </p:cNvSpPr>
              <p:nvPr/>
            </p:nvSpPr>
            <p:spPr bwMode="auto">
              <a:xfrm flipV="1">
                <a:off x="2344" y="2181"/>
                <a:ext cx="59" cy="19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2" name="Line 832"/>
              <p:cNvSpPr>
                <a:spLocks noChangeShapeType="1"/>
              </p:cNvSpPr>
              <p:nvPr/>
            </p:nvSpPr>
            <p:spPr bwMode="auto">
              <a:xfrm flipV="1">
                <a:off x="2544" y="2130"/>
                <a:ext cx="46" cy="19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3" name="Line 833"/>
              <p:cNvSpPr>
                <a:spLocks noChangeShapeType="1"/>
              </p:cNvSpPr>
              <p:nvPr/>
            </p:nvSpPr>
            <p:spPr bwMode="auto">
              <a:xfrm flipV="1">
                <a:off x="2736" y="2069"/>
                <a:ext cx="34" cy="19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4" name="Line 834"/>
              <p:cNvSpPr>
                <a:spLocks noChangeShapeType="1"/>
              </p:cNvSpPr>
              <p:nvPr/>
            </p:nvSpPr>
            <p:spPr bwMode="auto">
              <a:xfrm flipV="1">
                <a:off x="2919" y="2002"/>
                <a:ext cx="23" cy="18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5" name="Line 835"/>
              <p:cNvSpPr>
                <a:spLocks noChangeShapeType="1"/>
              </p:cNvSpPr>
              <p:nvPr/>
            </p:nvSpPr>
            <p:spPr bwMode="auto">
              <a:xfrm flipV="1">
                <a:off x="3090" y="1930"/>
                <a:ext cx="16" cy="18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6" name="Line 836"/>
              <p:cNvSpPr>
                <a:spLocks noChangeShapeType="1"/>
              </p:cNvSpPr>
              <p:nvPr/>
            </p:nvSpPr>
            <p:spPr bwMode="auto">
              <a:xfrm flipV="1">
                <a:off x="3253" y="1855"/>
                <a:ext cx="10" cy="17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7" name="Line 837"/>
              <p:cNvSpPr>
                <a:spLocks noChangeShapeType="1"/>
              </p:cNvSpPr>
              <p:nvPr/>
            </p:nvSpPr>
            <p:spPr bwMode="auto">
              <a:xfrm flipV="1">
                <a:off x="3407" y="1779"/>
                <a:ext cx="5" cy="16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8" name="Line 838"/>
              <p:cNvSpPr>
                <a:spLocks noChangeShapeType="1"/>
              </p:cNvSpPr>
              <p:nvPr/>
            </p:nvSpPr>
            <p:spPr bwMode="auto">
              <a:xfrm flipV="1">
                <a:off x="3554" y="1701"/>
                <a:ext cx="2" cy="16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9" name="Line 839"/>
              <p:cNvSpPr>
                <a:spLocks noChangeShapeType="1"/>
              </p:cNvSpPr>
              <p:nvPr/>
            </p:nvSpPr>
            <p:spPr bwMode="auto">
              <a:xfrm flipH="1" flipV="1">
                <a:off x="3693" y="1623"/>
                <a:ext cx="2" cy="15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0" name="Line 840"/>
              <p:cNvSpPr>
                <a:spLocks noChangeShapeType="1"/>
              </p:cNvSpPr>
              <p:nvPr/>
            </p:nvSpPr>
            <p:spPr bwMode="auto">
              <a:xfrm flipH="1" flipV="1">
                <a:off x="3826" y="1545"/>
                <a:ext cx="4" cy="15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1" name="Line 841"/>
              <p:cNvSpPr>
                <a:spLocks noChangeShapeType="1"/>
              </p:cNvSpPr>
              <p:nvPr/>
            </p:nvSpPr>
            <p:spPr bwMode="auto">
              <a:xfrm flipV="1">
                <a:off x="1823" y="2095"/>
                <a:ext cx="82" cy="17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2" name="Line 842"/>
              <p:cNvSpPr>
                <a:spLocks noChangeShapeType="1"/>
              </p:cNvSpPr>
              <p:nvPr/>
            </p:nvSpPr>
            <p:spPr bwMode="auto">
              <a:xfrm flipV="1">
                <a:off x="2017" y="2073"/>
                <a:ext cx="73" cy="17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3" name="Line 843"/>
              <p:cNvSpPr>
                <a:spLocks noChangeShapeType="1"/>
              </p:cNvSpPr>
              <p:nvPr/>
            </p:nvSpPr>
            <p:spPr bwMode="auto">
              <a:xfrm flipV="1">
                <a:off x="2211" y="2040"/>
                <a:ext cx="63" cy="18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4" name="Line 844"/>
              <p:cNvSpPr>
                <a:spLocks noChangeShapeType="1"/>
              </p:cNvSpPr>
              <p:nvPr/>
            </p:nvSpPr>
            <p:spPr bwMode="auto">
              <a:xfrm flipV="1">
                <a:off x="2403" y="1998"/>
                <a:ext cx="52" cy="1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5" name="Line 845"/>
              <p:cNvSpPr>
                <a:spLocks noChangeShapeType="1"/>
              </p:cNvSpPr>
              <p:nvPr/>
            </p:nvSpPr>
            <p:spPr bwMode="auto">
              <a:xfrm flipV="1">
                <a:off x="2590" y="1947"/>
                <a:ext cx="41" cy="18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6" name="Line 846"/>
              <p:cNvSpPr>
                <a:spLocks noChangeShapeType="1"/>
              </p:cNvSpPr>
              <p:nvPr/>
            </p:nvSpPr>
            <p:spPr bwMode="auto">
              <a:xfrm flipV="1">
                <a:off x="2770" y="1889"/>
                <a:ext cx="32" cy="18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7" name="Line 847"/>
              <p:cNvSpPr>
                <a:spLocks noChangeShapeType="1"/>
              </p:cNvSpPr>
              <p:nvPr/>
            </p:nvSpPr>
            <p:spPr bwMode="auto">
              <a:xfrm flipV="1">
                <a:off x="2942" y="1826"/>
                <a:ext cx="24" cy="176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8" name="Line 848"/>
              <p:cNvSpPr>
                <a:spLocks noChangeShapeType="1"/>
              </p:cNvSpPr>
              <p:nvPr/>
            </p:nvSpPr>
            <p:spPr bwMode="auto">
              <a:xfrm flipV="1">
                <a:off x="3106" y="1758"/>
                <a:ext cx="17" cy="17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9" name="Line 849"/>
              <p:cNvSpPr>
                <a:spLocks noChangeShapeType="1"/>
              </p:cNvSpPr>
              <p:nvPr/>
            </p:nvSpPr>
            <p:spPr bwMode="auto">
              <a:xfrm flipV="1">
                <a:off x="3263" y="1688"/>
                <a:ext cx="11" cy="16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0" name="Line 850"/>
              <p:cNvSpPr>
                <a:spLocks noChangeShapeType="1"/>
              </p:cNvSpPr>
              <p:nvPr/>
            </p:nvSpPr>
            <p:spPr bwMode="auto">
              <a:xfrm flipV="1">
                <a:off x="3412" y="1616"/>
                <a:ext cx="8" cy="16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1" name="Line 851"/>
              <p:cNvSpPr>
                <a:spLocks noChangeShapeType="1"/>
              </p:cNvSpPr>
              <p:nvPr/>
            </p:nvSpPr>
            <p:spPr bwMode="auto">
              <a:xfrm flipV="1">
                <a:off x="3556" y="1543"/>
                <a:ext cx="4" cy="15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2" name="Line 852"/>
              <p:cNvSpPr>
                <a:spLocks noChangeShapeType="1"/>
              </p:cNvSpPr>
              <p:nvPr/>
            </p:nvSpPr>
            <p:spPr bwMode="auto">
              <a:xfrm flipV="1">
                <a:off x="3693" y="1469"/>
                <a:ext cx="2" cy="15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3" name="Line 853"/>
              <p:cNvSpPr>
                <a:spLocks noChangeShapeType="1"/>
              </p:cNvSpPr>
              <p:nvPr/>
            </p:nvSpPr>
            <p:spPr bwMode="auto">
              <a:xfrm flipV="1">
                <a:off x="1722" y="1947"/>
                <a:ext cx="80" cy="160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4" name="Line 854"/>
              <p:cNvSpPr>
                <a:spLocks noChangeShapeType="1"/>
              </p:cNvSpPr>
              <p:nvPr/>
            </p:nvSpPr>
            <p:spPr bwMode="auto">
              <a:xfrm flipV="1">
                <a:off x="1905" y="1928"/>
                <a:ext cx="73" cy="16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5" name="Line 855"/>
              <p:cNvSpPr>
                <a:spLocks noChangeShapeType="1"/>
              </p:cNvSpPr>
              <p:nvPr/>
            </p:nvSpPr>
            <p:spPr bwMode="auto">
              <a:xfrm flipV="1">
                <a:off x="2090" y="1902"/>
                <a:ext cx="65" cy="17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6" name="Line 856"/>
              <p:cNvSpPr>
                <a:spLocks noChangeShapeType="1"/>
              </p:cNvSpPr>
              <p:nvPr/>
            </p:nvSpPr>
            <p:spPr bwMode="auto">
              <a:xfrm flipV="1">
                <a:off x="2274" y="1866"/>
                <a:ext cx="55" cy="17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7" name="Line 857"/>
              <p:cNvSpPr>
                <a:spLocks noChangeShapeType="1"/>
              </p:cNvSpPr>
              <p:nvPr/>
            </p:nvSpPr>
            <p:spPr bwMode="auto">
              <a:xfrm flipV="1">
                <a:off x="2455" y="1823"/>
                <a:ext cx="46" cy="175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8" name="Line 858"/>
              <p:cNvSpPr>
                <a:spLocks noChangeShapeType="1"/>
              </p:cNvSpPr>
              <p:nvPr/>
            </p:nvSpPr>
            <p:spPr bwMode="auto">
              <a:xfrm flipV="1">
                <a:off x="2631" y="1773"/>
                <a:ext cx="38" cy="17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9" name="Line 859"/>
              <p:cNvSpPr>
                <a:spLocks noChangeShapeType="1"/>
              </p:cNvSpPr>
              <p:nvPr/>
            </p:nvSpPr>
            <p:spPr bwMode="auto">
              <a:xfrm flipV="1">
                <a:off x="2802" y="1718"/>
                <a:ext cx="30" cy="17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0" name="Line 860"/>
              <p:cNvSpPr>
                <a:spLocks noChangeShapeType="1"/>
              </p:cNvSpPr>
              <p:nvPr/>
            </p:nvSpPr>
            <p:spPr bwMode="auto">
              <a:xfrm flipV="1">
                <a:off x="2966" y="1657"/>
                <a:ext cx="23" cy="169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1" name="Line 861"/>
              <p:cNvSpPr>
                <a:spLocks noChangeShapeType="1"/>
              </p:cNvSpPr>
              <p:nvPr/>
            </p:nvSpPr>
            <p:spPr bwMode="auto">
              <a:xfrm flipV="1">
                <a:off x="3123" y="1594"/>
                <a:ext cx="18" cy="16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2" name="Line 862"/>
              <p:cNvSpPr>
                <a:spLocks noChangeShapeType="1"/>
              </p:cNvSpPr>
              <p:nvPr/>
            </p:nvSpPr>
            <p:spPr bwMode="auto">
              <a:xfrm flipV="1">
                <a:off x="3274" y="1527"/>
                <a:ext cx="13" cy="161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3" name="Line 863"/>
              <p:cNvSpPr>
                <a:spLocks noChangeShapeType="1"/>
              </p:cNvSpPr>
              <p:nvPr/>
            </p:nvSpPr>
            <p:spPr bwMode="auto">
              <a:xfrm flipV="1">
                <a:off x="3420" y="1459"/>
                <a:ext cx="9" cy="157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4" name="Line 864"/>
              <p:cNvSpPr>
                <a:spLocks noChangeShapeType="1"/>
              </p:cNvSpPr>
              <p:nvPr/>
            </p:nvSpPr>
            <p:spPr bwMode="auto">
              <a:xfrm flipV="1">
                <a:off x="3560" y="1389"/>
                <a:ext cx="5" cy="154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5" name="Line 865"/>
              <p:cNvSpPr>
                <a:spLocks noChangeShapeType="1"/>
              </p:cNvSpPr>
              <p:nvPr/>
            </p:nvSpPr>
            <p:spPr bwMode="auto">
              <a:xfrm flipV="1">
                <a:off x="1627" y="1804"/>
                <a:ext cx="78" cy="153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6" name="Line 866"/>
              <p:cNvSpPr>
                <a:spLocks noChangeShapeType="1"/>
              </p:cNvSpPr>
              <p:nvPr/>
            </p:nvSpPr>
            <p:spPr bwMode="auto">
              <a:xfrm flipV="1">
                <a:off x="1802" y="1789"/>
                <a:ext cx="72" cy="158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7" name="Line 867"/>
              <p:cNvSpPr>
                <a:spLocks noChangeShapeType="1"/>
              </p:cNvSpPr>
              <p:nvPr/>
            </p:nvSpPr>
            <p:spPr bwMode="auto">
              <a:xfrm flipV="1">
                <a:off x="1978" y="1766"/>
                <a:ext cx="65" cy="162"/>
              </a:xfrm>
              <a:prstGeom prst="line">
                <a:avLst/>
              </a:prstGeom>
              <a:noFill/>
              <a:ln w="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1" name="Line 869"/>
            <p:cNvSpPr>
              <a:spLocks noChangeShapeType="1"/>
            </p:cNvSpPr>
            <p:nvPr/>
          </p:nvSpPr>
          <p:spPr bwMode="auto">
            <a:xfrm flipV="1">
              <a:off x="2155" y="1737"/>
              <a:ext cx="58" cy="16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Line 870"/>
            <p:cNvSpPr>
              <a:spLocks noChangeShapeType="1"/>
            </p:cNvSpPr>
            <p:nvPr/>
          </p:nvSpPr>
          <p:spPr bwMode="auto">
            <a:xfrm flipV="1">
              <a:off x="2329" y="1700"/>
              <a:ext cx="51" cy="16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Line 871"/>
            <p:cNvSpPr>
              <a:spLocks noChangeShapeType="1"/>
            </p:cNvSpPr>
            <p:nvPr/>
          </p:nvSpPr>
          <p:spPr bwMode="auto">
            <a:xfrm flipV="1">
              <a:off x="2501" y="1656"/>
              <a:ext cx="43" cy="16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Line 872"/>
            <p:cNvSpPr>
              <a:spLocks noChangeShapeType="1"/>
            </p:cNvSpPr>
            <p:nvPr/>
          </p:nvSpPr>
          <p:spPr bwMode="auto">
            <a:xfrm flipV="1">
              <a:off x="2669" y="1607"/>
              <a:ext cx="36" cy="16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Line 873"/>
            <p:cNvSpPr>
              <a:spLocks noChangeShapeType="1"/>
            </p:cNvSpPr>
            <p:nvPr/>
          </p:nvSpPr>
          <p:spPr bwMode="auto">
            <a:xfrm flipV="1">
              <a:off x="2832" y="1553"/>
              <a:ext cx="29" cy="16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Line 874"/>
            <p:cNvSpPr>
              <a:spLocks noChangeShapeType="1"/>
            </p:cNvSpPr>
            <p:nvPr/>
          </p:nvSpPr>
          <p:spPr bwMode="auto">
            <a:xfrm flipV="1">
              <a:off x="2989" y="1496"/>
              <a:ext cx="23" cy="16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Line 875"/>
            <p:cNvSpPr>
              <a:spLocks noChangeShapeType="1"/>
            </p:cNvSpPr>
            <p:nvPr/>
          </p:nvSpPr>
          <p:spPr bwMode="auto">
            <a:xfrm flipV="1">
              <a:off x="3141" y="1435"/>
              <a:ext cx="18" cy="159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Line 876"/>
            <p:cNvSpPr>
              <a:spLocks noChangeShapeType="1"/>
            </p:cNvSpPr>
            <p:nvPr/>
          </p:nvSpPr>
          <p:spPr bwMode="auto">
            <a:xfrm flipV="1">
              <a:off x="3287" y="1371"/>
              <a:ext cx="14" cy="15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Line 877"/>
            <p:cNvSpPr>
              <a:spLocks noChangeShapeType="1"/>
            </p:cNvSpPr>
            <p:nvPr/>
          </p:nvSpPr>
          <p:spPr bwMode="auto">
            <a:xfrm flipV="1">
              <a:off x="3429" y="1306"/>
              <a:ext cx="10" cy="153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Line 878"/>
            <p:cNvSpPr>
              <a:spLocks noChangeShapeType="1"/>
            </p:cNvSpPr>
            <p:nvPr/>
          </p:nvSpPr>
          <p:spPr bwMode="auto">
            <a:xfrm flipV="1">
              <a:off x="1537" y="1666"/>
              <a:ext cx="75" cy="14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Line 879"/>
            <p:cNvSpPr>
              <a:spLocks noChangeShapeType="1"/>
            </p:cNvSpPr>
            <p:nvPr/>
          </p:nvSpPr>
          <p:spPr bwMode="auto">
            <a:xfrm flipV="1">
              <a:off x="1705" y="1653"/>
              <a:ext cx="70" cy="15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Line 880"/>
            <p:cNvSpPr>
              <a:spLocks noChangeShapeType="1"/>
            </p:cNvSpPr>
            <p:nvPr/>
          </p:nvSpPr>
          <p:spPr bwMode="auto">
            <a:xfrm flipV="1">
              <a:off x="1874" y="1634"/>
              <a:ext cx="65" cy="15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Line 881"/>
            <p:cNvSpPr>
              <a:spLocks noChangeShapeType="1"/>
            </p:cNvSpPr>
            <p:nvPr/>
          </p:nvSpPr>
          <p:spPr bwMode="auto">
            <a:xfrm flipV="1">
              <a:off x="2043" y="1608"/>
              <a:ext cx="60" cy="158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Line 882"/>
            <p:cNvSpPr>
              <a:spLocks noChangeShapeType="1"/>
            </p:cNvSpPr>
            <p:nvPr/>
          </p:nvSpPr>
          <p:spPr bwMode="auto">
            <a:xfrm flipV="1">
              <a:off x="2213" y="1577"/>
              <a:ext cx="52" cy="16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Line 883"/>
            <p:cNvSpPr>
              <a:spLocks noChangeShapeType="1"/>
            </p:cNvSpPr>
            <p:nvPr/>
          </p:nvSpPr>
          <p:spPr bwMode="auto">
            <a:xfrm flipV="1">
              <a:off x="2380" y="1539"/>
              <a:ext cx="46" cy="16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Line 884"/>
            <p:cNvSpPr>
              <a:spLocks noChangeShapeType="1"/>
            </p:cNvSpPr>
            <p:nvPr/>
          </p:nvSpPr>
          <p:spPr bwMode="auto">
            <a:xfrm flipV="1">
              <a:off x="2544" y="1495"/>
              <a:ext cx="40" cy="16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Line 885"/>
            <p:cNvSpPr>
              <a:spLocks noChangeShapeType="1"/>
            </p:cNvSpPr>
            <p:nvPr/>
          </p:nvSpPr>
          <p:spPr bwMode="auto">
            <a:xfrm flipV="1">
              <a:off x="2705" y="1447"/>
              <a:ext cx="33" cy="16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Line 886"/>
            <p:cNvSpPr>
              <a:spLocks noChangeShapeType="1"/>
            </p:cNvSpPr>
            <p:nvPr/>
          </p:nvSpPr>
          <p:spPr bwMode="auto">
            <a:xfrm flipV="1">
              <a:off x="2861" y="1395"/>
              <a:ext cx="28" cy="158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Line 887"/>
            <p:cNvSpPr>
              <a:spLocks noChangeShapeType="1"/>
            </p:cNvSpPr>
            <p:nvPr/>
          </p:nvSpPr>
          <p:spPr bwMode="auto">
            <a:xfrm flipV="1">
              <a:off x="3012" y="1339"/>
              <a:ext cx="23" cy="15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Line 888"/>
            <p:cNvSpPr>
              <a:spLocks noChangeShapeType="1"/>
            </p:cNvSpPr>
            <p:nvPr/>
          </p:nvSpPr>
          <p:spPr bwMode="auto">
            <a:xfrm flipV="1">
              <a:off x="3159" y="1281"/>
              <a:ext cx="19" cy="154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Line 889"/>
            <p:cNvSpPr>
              <a:spLocks noChangeShapeType="1"/>
            </p:cNvSpPr>
            <p:nvPr/>
          </p:nvSpPr>
          <p:spPr bwMode="auto">
            <a:xfrm flipV="1">
              <a:off x="3301" y="1220"/>
              <a:ext cx="15" cy="15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Line 890"/>
            <p:cNvSpPr>
              <a:spLocks noChangeShapeType="1"/>
            </p:cNvSpPr>
            <p:nvPr/>
          </p:nvSpPr>
          <p:spPr bwMode="auto">
            <a:xfrm flipV="1">
              <a:off x="1450" y="1533"/>
              <a:ext cx="74" cy="14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Line 891"/>
            <p:cNvSpPr>
              <a:spLocks noChangeShapeType="1"/>
            </p:cNvSpPr>
            <p:nvPr/>
          </p:nvSpPr>
          <p:spPr bwMode="auto">
            <a:xfrm flipV="1">
              <a:off x="1612" y="1522"/>
              <a:ext cx="70" cy="144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Line 892"/>
            <p:cNvSpPr>
              <a:spLocks noChangeShapeType="1"/>
            </p:cNvSpPr>
            <p:nvPr/>
          </p:nvSpPr>
          <p:spPr bwMode="auto">
            <a:xfrm flipV="1">
              <a:off x="1775" y="1505"/>
              <a:ext cx="65" cy="148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Line 893"/>
            <p:cNvSpPr>
              <a:spLocks noChangeShapeType="1"/>
            </p:cNvSpPr>
            <p:nvPr/>
          </p:nvSpPr>
          <p:spPr bwMode="auto">
            <a:xfrm flipV="1">
              <a:off x="1939" y="1482"/>
              <a:ext cx="60" cy="152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Line 894"/>
            <p:cNvSpPr>
              <a:spLocks noChangeShapeType="1"/>
            </p:cNvSpPr>
            <p:nvPr/>
          </p:nvSpPr>
          <p:spPr bwMode="auto">
            <a:xfrm flipV="1">
              <a:off x="2103" y="1454"/>
              <a:ext cx="54" cy="154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Line 895"/>
            <p:cNvSpPr>
              <a:spLocks noChangeShapeType="1"/>
            </p:cNvSpPr>
            <p:nvPr/>
          </p:nvSpPr>
          <p:spPr bwMode="auto">
            <a:xfrm flipV="1">
              <a:off x="2265" y="1421"/>
              <a:ext cx="49" cy="15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Line 896"/>
            <p:cNvSpPr>
              <a:spLocks noChangeShapeType="1"/>
            </p:cNvSpPr>
            <p:nvPr/>
          </p:nvSpPr>
          <p:spPr bwMode="auto">
            <a:xfrm flipV="1">
              <a:off x="2426" y="1383"/>
              <a:ext cx="43" cy="15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Line 897"/>
            <p:cNvSpPr>
              <a:spLocks noChangeShapeType="1"/>
            </p:cNvSpPr>
            <p:nvPr/>
          </p:nvSpPr>
          <p:spPr bwMode="auto">
            <a:xfrm flipV="1">
              <a:off x="2584" y="1340"/>
              <a:ext cx="37" cy="15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Line 898"/>
            <p:cNvSpPr>
              <a:spLocks noChangeShapeType="1"/>
            </p:cNvSpPr>
            <p:nvPr/>
          </p:nvSpPr>
          <p:spPr bwMode="auto">
            <a:xfrm flipV="1">
              <a:off x="2738" y="1292"/>
              <a:ext cx="32" cy="15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Line 899"/>
            <p:cNvSpPr>
              <a:spLocks noChangeShapeType="1"/>
            </p:cNvSpPr>
            <p:nvPr/>
          </p:nvSpPr>
          <p:spPr bwMode="auto">
            <a:xfrm flipV="1">
              <a:off x="2889" y="1241"/>
              <a:ext cx="27" cy="154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Line 900"/>
            <p:cNvSpPr>
              <a:spLocks noChangeShapeType="1"/>
            </p:cNvSpPr>
            <p:nvPr/>
          </p:nvSpPr>
          <p:spPr bwMode="auto">
            <a:xfrm flipV="1">
              <a:off x="3035" y="1188"/>
              <a:ext cx="23" cy="15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Line 901"/>
            <p:cNvSpPr>
              <a:spLocks noChangeShapeType="1"/>
            </p:cNvSpPr>
            <p:nvPr/>
          </p:nvSpPr>
          <p:spPr bwMode="auto">
            <a:xfrm flipV="1">
              <a:off x="3178" y="1131"/>
              <a:ext cx="18" cy="15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Line 902"/>
            <p:cNvSpPr>
              <a:spLocks noChangeShapeType="1"/>
            </p:cNvSpPr>
            <p:nvPr/>
          </p:nvSpPr>
          <p:spPr bwMode="auto">
            <a:xfrm flipV="1">
              <a:off x="1368" y="1403"/>
              <a:ext cx="71" cy="13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Line 903"/>
            <p:cNvSpPr>
              <a:spLocks noChangeShapeType="1"/>
            </p:cNvSpPr>
            <p:nvPr/>
          </p:nvSpPr>
          <p:spPr bwMode="auto">
            <a:xfrm flipV="1">
              <a:off x="1524" y="1393"/>
              <a:ext cx="68" cy="14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Line 904"/>
            <p:cNvSpPr>
              <a:spLocks noChangeShapeType="1"/>
            </p:cNvSpPr>
            <p:nvPr/>
          </p:nvSpPr>
          <p:spPr bwMode="auto">
            <a:xfrm flipV="1">
              <a:off x="1682" y="1378"/>
              <a:ext cx="64" cy="144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Line 905"/>
            <p:cNvSpPr>
              <a:spLocks noChangeShapeType="1"/>
            </p:cNvSpPr>
            <p:nvPr/>
          </p:nvSpPr>
          <p:spPr bwMode="auto">
            <a:xfrm flipV="1">
              <a:off x="1840" y="1359"/>
              <a:ext cx="61" cy="14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Line 906"/>
            <p:cNvSpPr>
              <a:spLocks noChangeShapeType="1"/>
            </p:cNvSpPr>
            <p:nvPr/>
          </p:nvSpPr>
          <p:spPr bwMode="auto">
            <a:xfrm flipV="1">
              <a:off x="1999" y="1334"/>
              <a:ext cx="55" cy="148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Line 907"/>
            <p:cNvSpPr>
              <a:spLocks noChangeShapeType="1"/>
            </p:cNvSpPr>
            <p:nvPr/>
          </p:nvSpPr>
          <p:spPr bwMode="auto">
            <a:xfrm flipV="1">
              <a:off x="2157" y="1304"/>
              <a:ext cx="51" cy="15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Line 908"/>
            <p:cNvSpPr>
              <a:spLocks noChangeShapeType="1"/>
            </p:cNvSpPr>
            <p:nvPr/>
          </p:nvSpPr>
          <p:spPr bwMode="auto">
            <a:xfrm flipV="1">
              <a:off x="2314" y="1270"/>
              <a:ext cx="45" cy="15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Line 909"/>
            <p:cNvSpPr>
              <a:spLocks noChangeShapeType="1"/>
            </p:cNvSpPr>
            <p:nvPr/>
          </p:nvSpPr>
          <p:spPr bwMode="auto">
            <a:xfrm flipV="1">
              <a:off x="2469" y="1231"/>
              <a:ext cx="40" cy="152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Line 910"/>
            <p:cNvSpPr>
              <a:spLocks noChangeShapeType="1"/>
            </p:cNvSpPr>
            <p:nvPr/>
          </p:nvSpPr>
          <p:spPr bwMode="auto">
            <a:xfrm flipV="1">
              <a:off x="2621" y="1189"/>
              <a:ext cx="35" cy="15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Line 911"/>
            <p:cNvSpPr>
              <a:spLocks noChangeShapeType="1"/>
            </p:cNvSpPr>
            <p:nvPr/>
          </p:nvSpPr>
          <p:spPr bwMode="auto">
            <a:xfrm flipV="1">
              <a:off x="2770" y="1142"/>
              <a:ext cx="31" cy="15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Line 912"/>
            <p:cNvSpPr>
              <a:spLocks noChangeShapeType="1"/>
            </p:cNvSpPr>
            <p:nvPr/>
          </p:nvSpPr>
          <p:spPr bwMode="auto">
            <a:xfrm flipV="1">
              <a:off x="2916" y="1093"/>
              <a:ext cx="26" cy="148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Line 913"/>
            <p:cNvSpPr>
              <a:spLocks noChangeShapeType="1"/>
            </p:cNvSpPr>
            <p:nvPr/>
          </p:nvSpPr>
          <p:spPr bwMode="auto">
            <a:xfrm flipV="1">
              <a:off x="3058" y="1041"/>
              <a:ext cx="22" cy="14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Line 914"/>
            <p:cNvSpPr>
              <a:spLocks noChangeShapeType="1"/>
            </p:cNvSpPr>
            <p:nvPr/>
          </p:nvSpPr>
          <p:spPr bwMode="auto">
            <a:xfrm flipV="1">
              <a:off x="1288" y="1277"/>
              <a:ext cx="70" cy="132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Line 915"/>
            <p:cNvSpPr>
              <a:spLocks noChangeShapeType="1"/>
            </p:cNvSpPr>
            <p:nvPr/>
          </p:nvSpPr>
          <p:spPr bwMode="auto">
            <a:xfrm flipV="1">
              <a:off x="1439" y="1268"/>
              <a:ext cx="67" cy="13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Line 916"/>
            <p:cNvSpPr>
              <a:spLocks noChangeShapeType="1"/>
            </p:cNvSpPr>
            <p:nvPr/>
          </p:nvSpPr>
          <p:spPr bwMode="auto">
            <a:xfrm flipV="1">
              <a:off x="1592" y="1255"/>
              <a:ext cx="64" cy="138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Line 917"/>
            <p:cNvSpPr>
              <a:spLocks noChangeShapeType="1"/>
            </p:cNvSpPr>
            <p:nvPr/>
          </p:nvSpPr>
          <p:spPr bwMode="auto">
            <a:xfrm flipV="1">
              <a:off x="1746" y="1237"/>
              <a:ext cx="60" cy="141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Line 918"/>
            <p:cNvSpPr>
              <a:spLocks noChangeShapeType="1"/>
            </p:cNvSpPr>
            <p:nvPr/>
          </p:nvSpPr>
          <p:spPr bwMode="auto">
            <a:xfrm flipV="1">
              <a:off x="1901" y="1215"/>
              <a:ext cx="55" cy="144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Line 919"/>
            <p:cNvSpPr>
              <a:spLocks noChangeShapeType="1"/>
            </p:cNvSpPr>
            <p:nvPr/>
          </p:nvSpPr>
          <p:spPr bwMode="auto">
            <a:xfrm flipV="1">
              <a:off x="2054" y="1189"/>
              <a:ext cx="52" cy="14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Line 920"/>
            <p:cNvSpPr>
              <a:spLocks noChangeShapeType="1"/>
            </p:cNvSpPr>
            <p:nvPr/>
          </p:nvSpPr>
          <p:spPr bwMode="auto">
            <a:xfrm flipV="1">
              <a:off x="2208" y="1158"/>
              <a:ext cx="47" cy="14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Line 921"/>
            <p:cNvSpPr>
              <a:spLocks noChangeShapeType="1"/>
            </p:cNvSpPr>
            <p:nvPr/>
          </p:nvSpPr>
          <p:spPr bwMode="auto">
            <a:xfrm flipV="1">
              <a:off x="2359" y="1123"/>
              <a:ext cx="43" cy="14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Line 922"/>
            <p:cNvSpPr>
              <a:spLocks noChangeShapeType="1"/>
            </p:cNvSpPr>
            <p:nvPr/>
          </p:nvSpPr>
          <p:spPr bwMode="auto">
            <a:xfrm flipV="1">
              <a:off x="2509" y="1085"/>
              <a:ext cx="38" cy="14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Line 923"/>
            <p:cNvSpPr>
              <a:spLocks noChangeShapeType="1"/>
            </p:cNvSpPr>
            <p:nvPr/>
          </p:nvSpPr>
          <p:spPr bwMode="auto">
            <a:xfrm flipV="1">
              <a:off x="2656" y="1042"/>
              <a:ext cx="34" cy="147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Line 924"/>
            <p:cNvSpPr>
              <a:spLocks noChangeShapeType="1"/>
            </p:cNvSpPr>
            <p:nvPr/>
          </p:nvSpPr>
          <p:spPr bwMode="auto">
            <a:xfrm flipV="1">
              <a:off x="2801" y="996"/>
              <a:ext cx="29" cy="146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Line 925"/>
            <p:cNvSpPr>
              <a:spLocks noChangeShapeType="1"/>
            </p:cNvSpPr>
            <p:nvPr/>
          </p:nvSpPr>
          <p:spPr bwMode="auto">
            <a:xfrm flipV="1">
              <a:off x="2942" y="948"/>
              <a:ext cx="25" cy="14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0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网格表示示例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四边形网格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(Quadrilateral Mesh)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460625" y="1565276"/>
            <a:ext cx="4322762" cy="3614738"/>
            <a:chOff x="1550" y="986"/>
            <a:chExt cx="2723" cy="2277"/>
          </a:xfrm>
        </p:grpSpPr>
        <p:grpSp>
          <p:nvGrpSpPr>
            <p:cNvPr id="7" name="Group 205"/>
            <p:cNvGrpSpPr>
              <a:grpSpLocks/>
            </p:cNvGrpSpPr>
            <p:nvPr/>
          </p:nvGrpSpPr>
          <p:grpSpPr bwMode="auto">
            <a:xfrm>
              <a:off x="1550" y="1516"/>
              <a:ext cx="1912" cy="1747"/>
              <a:chOff x="1550" y="1516"/>
              <a:chExt cx="1912" cy="1747"/>
            </a:xfrm>
          </p:grpSpPr>
          <p:sp>
            <p:nvSpPr>
              <p:cNvPr id="355" name="Line 6"/>
              <p:cNvSpPr>
                <a:spLocks noChangeShapeType="1"/>
              </p:cNvSpPr>
              <p:nvPr/>
            </p:nvSpPr>
            <p:spPr bwMode="auto">
              <a:xfrm flipV="1">
                <a:off x="1550" y="2392"/>
                <a:ext cx="18" cy="5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Line 7"/>
              <p:cNvSpPr>
                <a:spLocks noChangeShapeType="1"/>
              </p:cNvSpPr>
              <p:nvPr/>
            </p:nvSpPr>
            <p:spPr bwMode="auto">
              <a:xfrm flipV="1">
                <a:off x="1600" y="2412"/>
                <a:ext cx="21" cy="5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Line 8"/>
              <p:cNvSpPr>
                <a:spLocks noChangeShapeType="1"/>
              </p:cNvSpPr>
              <p:nvPr/>
            </p:nvSpPr>
            <p:spPr bwMode="auto">
              <a:xfrm flipV="1">
                <a:off x="1649" y="2436"/>
                <a:ext cx="26" cy="5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Line 9"/>
              <p:cNvSpPr>
                <a:spLocks noChangeShapeType="1"/>
              </p:cNvSpPr>
              <p:nvPr/>
            </p:nvSpPr>
            <p:spPr bwMode="auto">
              <a:xfrm flipV="1">
                <a:off x="1699" y="2464"/>
                <a:ext cx="30" cy="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Line 10"/>
              <p:cNvSpPr>
                <a:spLocks noChangeShapeType="1"/>
              </p:cNvSpPr>
              <p:nvPr/>
            </p:nvSpPr>
            <p:spPr bwMode="auto">
              <a:xfrm flipV="1">
                <a:off x="1749" y="2496"/>
                <a:ext cx="34" cy="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Line 11"/>
              <p:cNvSpPr>
                <a:spLocks noChangeShapeType="1"/>
              </p:cNvSpPr>
              <p:nvPr/>
            </p:nvSpPr>
            <p:spPr bwMode="auto">
              <a:xfrm flipV="1">
                <a:off x="1797" y="2533"/>
                <a:ext cx="39" cy="5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12"/>
              <p:cNvSpPr>
                <a:spLocks noChangeShapeType="1"/>
              </p:cNvSpPr>
              <p:nvPr/>
            </p:nvSpPr>
            <p:spPr bwMode="auto">
              <a:xfrm flipV="1">
                <a:off x="1845" y="2574"/>
                <a:ext cx="43" cy="4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13"/>
              <p:cNvSpPr>
                <a:spLocks noChangeShapeType="1"/>
              </p:cNvSpPr>
              <p:nvPr/>
            </p:nvSpPr>
            <p:spPr bwMode="auto">
              <a:xfrm flipV="1">
                <a:off x="1892" y="2620"/>
                <a:ext cx="48" cy="4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Line 14"/>
              <p:cNvSpPr>
                <a:spLocks noChangeShapeType="1"/>
              </p:cNvSpPr>
              <p:nvPr/>
            </p:nvSpPr>
            <p:spPr bwMode="auto">
              <a:xfrm flipV="1">
                <a:off x="1938" y="2670"/>
                <a:ext cx="51" cy="4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Line 15"/>
              <p:cNvSpPr>
                <a:spLocks noChangeShapeType="1"/>
              </p:cNvSpPr>
              <p:nvPr/>
            </p:nvSpPr>
            <p:spPr bwMode="auto">
              <a:xfrm flipV="1">
                <a:off x="1981" y="2725"/>
                <a:ext cx="57" cy="4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Line 16"/>
              <p:cNvSpPr>
                <a:spLocks noChangeShapeType="1"/>
              </p:cNvSpPr>
              <p:nvPr/>
            </p:nvSpPr>
            <p:spPr bwMode="auto">
              <a:xfrm flipV="1">
                <a:off x="2023" y="2785"/>
                <a:ext cx="61" cy="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17"/>
              <p:cNvSpPr>
                <a:spLocks noChangeShapeType="1"/>
              </p:cNvSpPr>
              <p:nvPr/>
            </p:nvSpPr>
            <p:spPr bwMode="auto">
              <a:xfrm flipV="1">
                <a:off x="2062" y="2850"/>
                <a:ext cx="65" cy="4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18"/>
              <p:cNvSpPr>
                <a:spLocks noChangeShapeType="1"/>
              </p:cNvSpPr>
              <p:nvPr/>
            </p:nvSpPr>
            <p:spPr bwMode="auto">
              <a:xfrm flipV="1">
                <a:off x="2098" y="2919"/>
                <a:ext cx="70" cy="3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Line 19"/>
              <p:cNvSpPr>
                <a:spLocks noChangeShapeType="1"/>
              </p:cNvSpPr>
              <p:nvPr/>
            </p:nvSpPr>
            <p:spPr bwMode="auto">
              <a:xfrm flipV="1">
                <a:off x="2131" y="2993"/>
                <a:ext cx="74" cy="3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Line 20"/>
              <p:cNvSpPr>
                <a:spLocks noChangeShapeType="1"/>
              </p:cNvSpPr>
              <p:nvPr/>
            </p:nvSpPr>
            <p:spPr bwMode="auto">
              <a:xfrm flipV="1">
                <a:off x="2160" y="3072"/>
                <a:ext cx="79" cy="2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Line 21"/>
              <p:cNvSpPr>
                <a:spLocks noChangeShapeType="1"/>
              </p:cNvSpPr>
              <p:nvPr/>
            </p:nvSpPr>
            <p:spPr bwMode="auto">
              <a:xfrm flipV="1">
                <a:off x="2186" y="3155"/>
                <a:ext cx="83" cy="2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Line 22"/>
              <p:cNvSpPr>
                <a:spLocks noChangeShapeType="1"/>
              </p:cNvSpPr>
              <p:nvPr/>
            </p:nvSpPr>
            <p:spPr bwMode="auto">
              <a:xfrm flipV="1">
                <a:off x="2206" y="3243"/>
                <a:ext cx="88" cy="2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Line 23"/>
              <p:cNvSpPr>
                <a:spLocks noChangeShapeType="1"/>
              </p:cNvSpPr>
              <p:nvPr/>
            </p:nvSpPr>
            <p:spPr bwMode="auto">
              <a:xfrm flipV="1">
                <a:off x="1568" y="2337"/>
                <a:ext cx="17" cy="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Line 24"/>
              <p:cNvSpPr>
                <a:spLocks noChangeShapeType="1"/>
              </p:cNvSpPr>
              <p:nvPr/>
            </p:nvSpPr>
            <p:spPr bwMode="auto">
              <a:xfrm flipV="1">
                <a:off x="1621" y="2356"/>
                <a:ext cx="22" cy="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Line 25"/>
              <p:cNvSpPr>
                <a:spLocks noChangeShapeType="1"/>
              </p:cNvSpPr>
              <p:nvPr/>
            </p:nvSpPr>
            <p:spPr bwMode="auto">
              <a:xfrm flipV="1">
                <a:off x="1675" y="2380"/>
                <a:ext cx="26" cy="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Line 26"/>
              <p:cNvSpPr>
                <a:spLocks noChangeShapeType="1"/>
              </p:cNvSpPr>
              <p:nvPr/>
            </p:nvSpPr>
            <p:spPr bwMode="auto">
              <a:xfrm flipV="1">
                <a:off x="1729" y="2408"/>
                <a:ext cx="30" cy="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Line 27"/>
              <p:cNvSpPr>
                <a:spLocks noChangeShapeType="1"/>
              </p:cNvSpPr>
              <p:nvPr/>
            </p:nvSpPr>
            <p:spPr bwMode="auto">
              <a:xfrm flipV="1">
                <a:off x="1783" y="2440"/>
                <a:ext cx="34" cy="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Line 28"/>
              <p:cNvSpPr>
                <a:spLocks noChangeShapeType="1"/>
              </p:cNvSpPr>
              <p:nvPr/>
            </p:nvSpPr>
            <p:spPr bwMode="auto">
              <a:xfrm flipV="1">
                <a:off x="1836" y="2477"/>
                <a:ext cx="39" cy="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Line 29"/>
              <p:cNvSpPr>
                <a:spLocks noChangeShapeType="1"/>
              </p:cNvSpPr>
              <p:nvPr/>
            </p:nvSpPr>
            <p:spPr bwMode="auto">
              <a:xfrm flipV="1">
                <a:off x="1888" y="2520"/>
                <a:ext cx="44" cy="5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Line 30"/>
              <p:cNvSpPr>
                <a:spLocks noChangeShapeType="1"/>
              </p:cNvSpPr>
              <p:nvPr/>
            </p:nvSpPr>
            <p:spPr bwMode="auto">
              <a:xfrm flipV="1">
                <a:off x="1940" y="2566"/>
                <a:ext cx="48" cy="5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Line 31"/>
              <p:cNvSpPr>
                <a:spLocks noChangeShapeType="1"/>
              </p:cNvSpPr>
              <p:nvPr/>
            </p:nvSpPr>
            <p:spPr bwMode="auto">
              <a:xfrm flipV="1">
                <a:off x="1989" y="2619"/>
                <a:ext cx="54" cy="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Line 32"/>
              <p:cNvSpPr>
                <a:spLocks noChangeShapeType="1"/>
              </p:cNvSpPr>
              <p:nvPr/>
            </p:nvSpPr>
            <p:spPr bwMode="auto">
              <a:xfrm flipV="1">
                <a:off x="2038" y="2676"/>
                <a:ext cx="58" cy="4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Line 33"/>
              <p:cNvSpPr>
                <a:spLocks noChangeShapeType="1"/>
              </p:cNvSpPr>
              <p:nvPr/>
            </p:nvSpPr>
            <p:spPr bwMode="auto">
              <a:xfrm flipV="1">
                <a:off x="2084" y="2738"/>
                <a:ext cx="63" cy="4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Line 34"/>
              <p:cNvSpPr>
                <a:spLocks noChangeShapeType="1"/>
              </p:cNvSpPr>
              <p:nvPr/>
            </p:nvSpPr>
            <p:spPr bwMode="auto">
              <a:xfrm flipV="1">
                <a:off x="2127" y="2805"/>
                <a:ext cx="69" cy="4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Line 35"/>
              <p:cNvSpPr>
                <a:spLocks noChangeShapeType="1"/>
              </p:cNvSpPr>
              <p:nvPr/>
            </p:nvSpPr>
            <p:spPr bwMode="auto">
              <a:xfrm flipV="1">
                <a:off x="2168" y="2878"/>
                <a:ext cx="73" cy="4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Line 36"/>
              <p:cNvSpPr>
                <a:spLocks noChangeShapeType="1"/>
              </p:cNvSpPr>
              <p:nvPr/>
            </p:nvSpPr>
            <p:spPr bwMode="auto">
              <a:xfrm flipV="1">
                <a:off x="2205" y="2955"/>
                <a:ext cx="78" cy="3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Line 37"/>
              <p:cNvSpPr>
                <a:spLocks noChangeShapeType="1"/>
              </p:cNvSpPr>
              <p:nvPr/>
            </p:nvSpPr>
            <p:spPr bwMode="auto">
              <a:xfrm flipV="1">
                <a:off x="2239" y="3038"/>
                <a:ext cx="83" cy="3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Line 38"/>
              <p:cNvSpPr>
                <a:spLocks noChangeShapeType="1"/>
              </p:cNvSpPr>
              <p:nvPr/>
            </p:nvSpPr>
            <p:spPr bwMode="auto">
              <a:xfrm flipV="1">
                <a:off x="2269" y="3125"/>
                <a:ext cx="87" cy="3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Line 39"/>
              <p:cNvSpPr>
                <a:spLocks noChangeShapeType="1"/>
              </p:cNvSpPr>
              <p:nvPr/>
            </p:nvSpPr>
            <p:spPr bwMode="auto">
              <a:xfrm flipV="1">
                <a:off x="2294" y="3218"/>
                <a:ext cx="92" cy="2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Line 40"/>
              <p:cNvSpPr>
                <a:spLocks noChangeShapeType="1"/>
              </p:cNvSpPr>
              <p:nvPr/>
            </p:nvSpPr>
            <p:spPr bwMode="auto">
              <a:xfrm flipV="1">
                <a:off x="1585" y="2278"/>
                <a:ext cx="17" cy="5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Line 41"/>
              <p:cNvSpPr>
                <a:spLocks noChangeShapeType="1"/>
              </p:cNvSpPr>
              <p:nvPr/>
            </p:nvSpPr>
            <p:spPr bwMode="auto">
              <a:xfrm flipV="1">
                <a:off x="1643" y="2296"/>
                <a:ext cx="21" cy="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Line 42"/>
              <p:cNvSpPr>
                <a:spLocks noChangeShapeType="1"/>
              </p:cNvSpPr>
              <p:nvPr/>
            </p:nvSpPr>
            <p:spPr bwMode="auto">
              <a:xfrm flipV="1">
                <a:off x="1701" y="2319"/>
                <a:ext cx="26" cy="6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Line 43"/>
              <p:cNvSpPr>
                <a:spLocks noChangeShapeType="1"/>
              </p:cNvSpPr>
              <p:nvPr/>
            </p:nvSpPr>
            <p:spPr bwMode="auto">
              <a:xfrm flipV="1">
                <a:off x="1759" y="2347"/>
                <a:ext cx="30" cy="6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Line 44"/>
              <p:cNvSpPr>
                <a:spLocks noChangeShapeType="1"/>
              </p:cNvSpPr>
              <p:nvPr/>
            </p:nvSpPr>
            <p:spPr bwMode="auto">
              <a:xfrm flipV="1">
                <a:off x="1817" y="2380"/>
                <a:ext cx="35" cy="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Line 45"/>
              <p:cNvSpPr>
                <a:spLocks noChangeShapeType="1"/>
              </p:cNvSpPr>
              <p:nvPr/>
            </p:nvSpPr>
            <p:spPr bwMode="auto">
              <a:xfrm flipV="1">
                <a:off x="1875" y="2417"/>
                <a:ext cx="40" cy="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Line 46"/>
              <p:cNvSpPr>
                <a:spLocks noChangeShapeType="1"/>
              </p:cNvSpPr>
              <p:nvPr/>
            </p:nvSpPr>
            <p:spPr bwMode="auto">
              <a:xfrm flipV="1">
                <a:off x="1932" y="2460"/>
                <a:ext cx="45" cy="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Line 47"/>
              <p:cNvSpPr>
                <a:spLocks noChangeShapeType="1"/>
              </p:cNvSpPr>
              <p:nvPr/>
            </p:nvSpPr>
            <p:spPr bwMode="auto">
              <a:xfrm flipV="1">
                <a:off x="1988" y="2508"/>
                <a:ext cx="51" cy="5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Line 48"/>
              <p:cNvSpPr>
                <a:spLocks noChangeShapeType="1"/>
              </p:cNvSpPr>
              <p:nvPr/>
            </p:nvSpPr>
            <p:spPr bwMode="auto">
              <a:xfrm flipV="1">
                <a:off x="2043" y="2562"/>
                <a:ext cx="55" cy="5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Line 49"/>
              <p:cNvSpPr>
                <a:spLocks noChangeShapeType="1"/>
              </p:cNvSpPr>
              <p:nvPr/>
            </p:nvSpPr>
            <p:spPr bwMode="auto">
              <a:xfrm flipV="1">
                <a:off x="2096" y="2621"/>
                <a:ext cx="61" cy="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Line 50"/>
              <p:cNvSpPr>
                <a:spLocks noChangeShapeType="1"/>
              </p:cNvSpPr>
              <p:nvPr/>
            </p:nvSpPr>
            <p:spPr bwMode="auto">
              <a:xfrm flipV="1">
                <a:off x="2147" y="2685"/>
                <a:ext cx="66" cy="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Line 51"/>
              <p:cNvSpPr>
                <a:spLocks noChangeShapeType="1"/>
              </p:cNvSpPr>
              <p:nvPr/>
            </p:nvSpPr>
            <p:spPr bwMode="auto">
              <a:xfrm flipV="1">
                <a:off x="2196" y="2755"/>
                <a:ext cx="71" cy="5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Line 52"/>
              <p:cNvSpPr>
                <a:spLocks noChangeShapeType="1"/>
              </p:cNvSpPr>
              <p:nvPr/>
            </p:nvSpPr>
            <p:spPr bwMode="auto">
              <a:xfrm flipV="1">
                <a:off x="2241" y="2831"/>
                <a:ext cx="77" cy="4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Line 53"/>
              <p:cNvSpPr>
                <a:spLocks noChangeShapeType="1"/>
              </p:cNvSpPr>
              <p:nvPr/>
            </p:nvSpPr>
            <p:spPr bwMode="auto">
              <a:xfrm flipV="1">
                <a:off x="2283" y="2912"/>
                <a:ext cx="82" cy="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Line 54"/>
              <p:cNvSpPr>
                <a:spLocks noChangeShapeType="1"/>
              </p:cNvSpPr>
              <p:nvPr/>
            </p:nvSpPr>
            <p:spPr bwMode="auto">
              <a:xfrm flipV="1">
                <a:off x="2322" y="2999"/>
                <a:ext cx="87" cy="3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Line 55"/>
              <p:cNvSpPr>
                <a:spLocks noChangeShapeType="1"/>
              </p:cNvSpPr>
              <p:nvPr/>
            </p:nvSpPr>
            <p:spPr bwMode="auto">
              <a:xfrm flipV="1">
                <a:off x="2356" y="3091"/>
                <a:ext cx="92" cy="3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Line 56"/>
              <p:cNvSpPr>
                <a:spLocks noChangeShapeType="1"/>
              </p:cNvSpPr>
              <p:nvPr/>
            </p:nvSpPr>
            <p:spPr bwMode="auto">
              <a:xfrm flipV="1">
                <a:off x="2386" y="3188"/>
                <a:ext cx="97" cy="3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Line 57"/>
              <p:cNvSpPr>
                <a:spLocks noChangeShapeType="1"/>
              </p:cNvSpPr>
              <p:nvPr/>
            </p:nvSpPr>
            <p:spPr bwMode="auto">
              <a:xfrm flipV="1">
                <a:off x="1602" y="2214"/>
                <a:ext cx="16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Line 58"/>
              <p:cNvSpPr>
                <a:spLocks noChangeShapeType="1"/>
              </p:cNvSpPr>
              <p:nvPr/>
            </p:nvSpPr>
            <p:spPr bwMode="auto">
              <a:xfrm flipV="1">
                <a:off x="1664" y="2232"/>
                <a:ext cx="20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Line 59"/>
              <p:cNvSpPr>
                <a:spLocks noChangeShapeType="1"/>
              </p:cNvSpPr>
              <p:nvPr/>
            </p:nvSpPr>
            <p:spPr bwMode="auto">
              <a:xfrm flipV="1">
                <a:off x="1727" y="2254"/>
                <a:ext cx="25" cy="6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Line 60"/>
              <p:cNvSpPr>
                <a:spLocks noChangeShapeType="1"/>
              </p:cNvSpPr>
              <p:nvPr/>
            </p:nvSpPr>
            <p:spPr bwMode="auto">
              <a:xfrm flipV="1">
                <a:off x="1789" y="2281"/>
                <a:ext cx="31" cy="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Line 61"/>
              <p:cNvSpPr>
                <a:spLocks noChangeShapeType="1"/>
              </p:cNvSpPr>
              <p:nvPr/>
            </p:nvSpPr>
            <p:spPr bwMode="auto">
              <a:xfrm flipV="1">
                <a:off x="1852" y="2314"/>
                <a:ext cx="36" cy="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Line 62"/>
              <p:cNvSpPr>
                <a:spLocks noChangeShapeType="1"/>
              </p:cNvSpPr>
              <p:nvPr/>
            </p:nvSpPr>
            <p:spPr bwMode="auto">
              <a:xfrm flipV="1">
                <a:off x="1915" y="2352"/>
                <a:ext cx="40" cy="6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Line 63"/>
              <p:cNvSpPr>
                <a:spLocks noChangeShapeType="1"/>
              </p:cNvSpPr>
              <p:nvPr/>
            </p:nvSpPr>
            <p:spPr bwMode="auto">
              <a:xfrm flipV="1">
                <a:off x="1977" y="2396"/>
                <a:ext cx="46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Line 64"/>
              <p:cNvSpPr>
                <a:spLocks noChangeShapeType="1"/>
              </p:cNvSpPr>
              <p:nvPr/>
            </p:nvSpPr>
            <p:spPr bwMode="auto">
              <a:xfrm flipV="1">
                <a:off x="2039" y="2445"/>
                <a:ext cx="51" cy="6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Line 65"/>
              <p:cNvSpPr>
                <a:spLocks noChangeShapeType="1"/>
              </p:cNvSpPr>
              <p:nvPr/>
            </p:nvSpPr>
            <p:spPr bwMode="auto">
              <a:xfrm flipV="1">
                <a:off x="2098" y="2500"/>
                <a:ext cx="57" cy="6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Line 66"/>
              <p:cNvSpPr>
                <a:spLocks noChangeShapeType="1"/>
              </p:cNvSpPr>
              <p:nvPr/>
            </p:nvSpPr>
            <p:spPr bwMode="auto">
              <a:xfrm flipV="1">
                <a:off x="2157" y="2561"/>
                <a:ext cx="63" cy="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Line 67"/>
              <p:cNvSpPr>
                <a:spLocks noChangeShapeType="1"/>
              </p:cNvSpPr>
              <p:nvPr/>
            </p:nvSpPr>
            <p:spPr bwMode="auto">
              <a:xfrm flipV="1">
                <a:off x="2213" y="2627"/>
                <a:ext cx="69" cy="5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Line 68"/>
              <p:cNvSpPr>
                <a:spLocks noChangeShapeType="1"/>
              </p:cNvSpPr>
              <p:nvPr/>
            </p:nvSpPr>
            <p:spPr bwMode="auto">
              <a:xfrm flipV="1">
                <a:off x="2267" y="2700"/>
                <a:ext cx="74" cy="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Line 69"/>
              <p:cNvSpPr>
                <a:spLocks noChangeShapeType="1"/>
              </p:cNvSpPr>
              <p:nvPr/>
            </p:nvSpPr>
            <p:spPr bwMode="auto">
              <a:xfrm flipV="1">
                <a:off x="2318" y="2779"/>
                <a:ext cx="80" cy="5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Line 70"/>
              <p:cNvSpPr>
                <a:spLocks noChangeShapeType="1"/>
              </p:cNvSpPr>
              <p:nvPr/>
            </p:nvSpPr>
            <p:spPr bwMode="auto">
              <a:xfrm flipV="1">
                <a:off x="2365" y="2863"/>
                <a:ext cx="86" cy="4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Line 71"/>
              <p:cNvSpPr>
                <a:spLocks noChangeShapeType="1"/>
              </p:cNvSpPr>
              <p:nvPr/>
            </p:nvSpPr>
            <p:spPr bwMode="auto">
              <a:xfrm flipV="1">
                <a:off x="2409" y="2954"/>
                <a:ext cx="91" cy="4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Line 72"/>
              <p:cNvSpPr>
                <a:spLocks noChangeShapeType="1"/>
              </p:cNvSpPr>
              <p:nvPr/>
            </p:nvSpPr>
            <p:spPr bwMode="auto">
              <a:xfrm flipV="1">
                <a:off x="2448" y="3051"/>
                <a:ext cx="98" cy="4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Line 73"/>
              <p:cNvSpPr>
                <a:spLocks noChangeShapeType="1"/>
              </p:cNvSpPr>
              <p:nvPr/>
            </p:nvSpPr>
            <p:spPr bwMode="auto">
              <a:xfrm flipV="1">
                <a:off x="2483" y="3153"/>
                <a:ext cx="103" cy="3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Line 74"/>
              <p:cNvSpPr>
                <a:spLocks noChangeShapeType="1"/>
              </p:cNvSpPr>
              <p:nvPr/>
            </p:nvSpPr>
            <p:spPr bwMode="auto">
              <a:xfrm flipV="1">
                <a:off x="1618" y="2146"/>
                <a:ext cx="14" cy="6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Line 75"/>
              <p:cNvSpPr>
                <a:spLocks noChangeShapeType="1"/>
              </p:cNvSpPr>
              <p:nvPr/>
            </p:nvSpPr>
            <p:spPr bwMode="auto">
              <a:xfrm flipV="1">
                <a:off x="1684" y="2162"/>
                <a:ext cx="20" cy="7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Line 76"/>
              <p:cNvSpPr>
                <a:spLocks noChangeShapeType="1"/>
              </p:cNvSpPr>
              <p:nvPr/>
            </p:nvSpPr>
            <p:spPr bwMode="auto">
              <a:xfrm flipV="1">
                <a:off x="1752" y="2184"/>
                <a:ext cx="24" cy="7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Line 77"/>
              <p:cNvSpPr>
                <a:spLocks noChangeShapeType="1"/>
              </p:cNvSpPr>
              <p:nvPr/>
            </p:nvSpPr>
            <p:spPr bwMode="auto">
              <a:xfrm flipV="1">
                <a:off x="1820" y="2211"/>
                <a:ext cx="29" cy="7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Line 78"/>
              <p:cNvSpPr>
                <a:spLocks noChangeShapeType="1"/>
              </p:cNvSpPr>
              <p:nvPr/>
            </p:nvSpPr>
            <p:spPr bwMode="auto">
              <a:xfrm flipV="1">
                <a:off x="1888" y="2243"/>
                <a:ext cx="35" cy="7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Line 79"/>
              <p:cNvSpPr>
                <a:spLocks noChangeShapeType="1"/>
              </p:cNvSpPr>
              <p:nvPr/>
            </p:nvSpPr>
            <p:spPr bwMode="auto">
              <a:xfrm flipV="1">
                <a:off x="1955" y="2281"/>
                <a:ext cx="41" cy="7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Line 80"/>
              <p:cNvSpPr>
                <a:spLocks noChangeShapeType="1"/>
              </p:cNvSpPr>
              <p:nvPr/>
            </p:nvSpPr>
            <p:spPr bwMode="auto">
              <a:xfrm flipV="1">
                <a:off x="2023" y="2325"/>
                <a:ext cx="47" cy="7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Line 81"/>
              <p:cNvSpPr>
                <a:spLocks noChangeShapeType="1"/>
              </p:cNvSpPr>
              <p:nvPr/>
            </p:nvSpPr>
            <p:spPr bwMode="auto">
              <a:xfrm flipV="1">
                <a:off x="2090" y="2376"/>
                <a:ext cx="53" cy="6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Line 82"/>
              <p:cNvSpPr>
                <a:spLocks noChangeShapeType="1"/>
              </p:cNvSpPr>
              <p:nvPr/>
            </p:nvSpPr>
            <p:spPr bwMode="auto">
              <a:xfrm flipV="1">
                <a:off x="2155" y="2432"/>
                <a:ext cx="59" cy="6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Line 83"/>
              <p:cNvSpPr>
                <a:spLocks noChangeShapeType="1"/>
              </p:cNvSpPr>
              <p:nvPr/>
            </p:nvSpPr>
            <p:spPr bwMode="auto">
              <a:xfrm flipV="1">
                <a:off x="2220" y="2494"/>
                <a:ext cx="64" cy="6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Line 84"/>
              <p:cNvSpPr>
                <a:spLocks noChangeShapeType="1"/>
              </p:cNvSpPr>
              <p:nvPr/>
            </p:nvSpPr>
            <p:spPr bwMode="auto">
              <a:xfrm flipV="1">
                <a:off x="2282" y="2563"/>
                <a:ext cx="71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Line 85"/>
              <p:cNvSpPr>
                <a:spLocks noChangeShapeType="1"/>
              </p:cNvSpPr>
              <p:nvPr/>
            </p:nvSpPr>
            <p:spPr bwMode="auto">
              <a:xfrm flipV="1">
                <a:off x="2341" y="2639"/>
                <a:ext cx="77" cy="6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Line 86"/>
              <p:cNvSpPr>
                <a:spLocks noChangeShapeType="1"/>
              </p:cNvSpPr>
              <p:nvPr/>
            </p:nvSpPr>
            <p:spPr bwMode="auto">
              <a:xfrm flipV="1">
                <a:off x="2398" y="2721"/>
                <a:ext cx="83" cy="5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Line 87"/>
              <p:cNvSpPr>
                <a:spLocks noChangeShapeType="1"/>
              </p:cNvSpPr>
              <p:nvPr/>
            </p:nvSpPr>
            <p:spPr bwMode="auto">
              <a:xfrm flipV="1">
                <a:off x="2451" y="2809"/>
                <a:ext cx="90" cy="5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Line 88"/>
              <p:cNvSpPr>
                <a:spLocks noChangeShapeType="1"/>
              </p:cNvSpPr>
              <p:nvPr/>
            </p:nvSpPr>
            <p:spPr bwMode="auto">
              <a:xfrm flipV="1">
                <a:off x="2500" y="2904"/>
                <a:ext cx="96" cy="5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Line 89"/>
              <p:cNvSpPr>
                <a:spLocks noChangeShapeType="1"/>
              </p:cNvSpPr>
              <p:nvPr/>
            </p:nvSpPr>
            <p:spPr bwMode="auto">
              <a:xfrm flipV="1">
                <a:off x="2546" y="3005"/>
                <a:ext cx="101" cy="4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Line 90"/>
              <p:cNvSpPr>
                <a:spLocks noChangeShapeType="1"/>
              </p:cNvSpPr>
              <p:nvPr/>
            </p:nvSpPr>
            <p:spPr bwMode="auto">
              <a:xfrm flipV="1">
                <a:off x="2586" y="3113"/>
                <a:ext cx="107" cy="4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Line 91"/>
              <p:cNvSpPr>
                <a:spLocks noChangeShapeType="1"/>
              </p:cNvSpPr>
              <p:nvPr/>
            </p:nvSpPr>
            <p:spPr bwMode="auto">
              <a:xfrm flipV="1">
                <a:off x="1632" y="2072"/>
                <a:ext cx="14" cy="7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Line 92"/>
              <p:cNvSpPr>
                <a:spLocks noChangeShapeType="1"/>
              </p:cNvSpPr>
              <p:nvPr/>
            </p:nvSpPr>
            <p:spPr bwMode="auto">
              <a:xfrm flipV="1">
                <a:off x="1704" y="2088"/>
                <a:ext cx="18" cy="7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Line 93"/>
              <p:cNvSpPr>
                <a:spLocks noChangeShapeType="1"/>
              </p:cNvSpPr>
              <p:nvPr/>
            </p:nvSpPr>
            <p:spPr bwMode="auto">
              <a:xfrm flipV="1">
                <a:off x="1776" y="2108"/>
                <a:ext cx="24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Line 94"/>
              <p:cNvSpPr>
                <a:spLocks noChangeShapeType="1"/>
              </p:cNvSpPr>
              <p:nvPr/>
            </p:nvSpPr>
            <p:spPr bwMode="auto">
              <a:xfrm flipV="1">
                <a:off x="1849" y="2134"/>
                <a:ext cx="30" cy="7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Line 95"/>
              <p:cNvSpPr>
                <a:spLocks noChangeShapeType="1"/>
              </p:cNvSpPr>
              <p:nvPr/>
            </p:nvSpPr>
            <p:spPr bwMode="auto">
              <a:xfrm flipV="1">
                <a:off x="1923" y="2167"/>
                <a:ext cx="35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Line 96"/>
              <p:cNvSpPr>
                <a:spLocks noChangeShapeType="1"/>
              </p:cNvSpPr>
              <p:nvPr/>
            </p:nvSpPr>
            <p:spPr bwMode="auto">
              <a:xfrm flipV="1">
                <a:off x="1996" y="2205"/>
                <a:ext cx="42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Line 97"/>
              <p:cNvSpPr>
                <a:spLocks noChangeShapeType="1"/>
              </p:cNvSpPr>
              <p:nvPr/>
            </p:nvSpPr>
            <p:spPr bwMode="auto">
              <a:xfrm flipV="1">
                <a:off x="2070" y="2249"/>
                <a:ext cx="47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Line 98"/>
              <p:cNvSpPr>
                <a:spLocks noChangeShapeType="1"/>
              </p:cNvSpPr>
              <p:nvPr/>
            </p:nvSpPr>
            <p:spPr bwMode="auto">
              <a:xfrm flipV="1">
                <a:off x="2143" y="2300"/>
                <a:ext cx="53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Line 99"/>
              <p:cNvSpPr>
                <a:spLocks noChangeShapeType="1"/>
              </p:cNvSpPr>
              <p:nvPr/>
            </p:nvSpPr>
            <p:spPr bwMode="auto">
              <a:xfrm flipV="1">
                <a:off x="2214" y="2358"/>
                <a:ext cx="60" cy="7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Line 100"/>
              <p:cNvSpPr>
                <a:spLocks noChangeShapeType="1"/>
              </p:cNvSpPr>
              <p:nvPr/>
            </p:nvSpPr>
            <p:spPr bwMode="auto">
              <a:xfrm flipV="1">
                <a:off x="2284" y="2422"/>
                <a:ext cx="67" cy="7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Line 101"/>
              <p:cNvSpPr>
                <a:spLocks noChangeShapeType="1"/>
              </p:cNvSpPr>
              <p:nvPr/>
            </p:nvSpPr>
            <p:spPr bwMode="auto">
              <a:xfrm flipV="1">
                <a:off x="2353" y="2493"/>
                <a:ext cx="73" cy="7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Line 102"/>
              <p:cNvSpPr>
                <a:spLocks noChangeShapeType="1"/>
              </p:cNvSpPr>
              <p:nvPr/>
            </p:nvSpPr>
            <p:spPr bwMode="auto">
              <a:xfrm flipV="1">
                <a:off x="2418" y="2571"/>
                <a:ext cx="80" cy="6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Line 103"/>
              <p:cNvSpPr>
                <a:spLocks noChangeShapeType="1"/>
              </p:cNvSpPr>
              <p:nvPr/>
            </p:nvSpPr>
            <p:spPr bwMode="auto">
              <a:xfrm flipV="1">
                <a:off x="2481" y="2656"/>
                <a:ext cx="87" cy="6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Line 104"/>
              <p:cNvSpPr>
                <a:spLocks noChangeShapeType="1"/>
              </p:cNvSpPr>
              <p:nvPr/>
            </p:nvSpPr>
            <p:spPr bwMode="auto">
              <a:xfrm flipV="1">
                <a:off x="2541" y="2748"/>
                <a:ext cx="93" cy="6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Line 105"/>
              <p:cNvSpPr>
                <a:spLocks noChangeShapeType="1"/>
              </p:cNvSpPr>
              <p:nvPr/>
            </p:nvSpPr>
            <p:spPr bwMode="auto">
              <a:xfrm flipV="1">
                <a:off x="2596" y="2847"/>
                <a:ext cx="101" cy="5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Line 106"/>
              <p:cNvSpPr>
                <a:spLocks noChangeShapeType="1"/>
              </p:cNvSpPr>
              <p:nvPr/>
            </p:nvSpPr>
            <p:spPr bwMode="auto">
              <a:xfrm flipV="1">
                <a:off x="2647" y="2953"/>
                <a:ext cx="107" cy="5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Line 107"/>
              <p:cNvSpPr>
                <a:spLocks noChangeShapeType="1"/>
              </p:cNvSpPr>
              <p:nvPr/>
            </p:nvSpPr>
            <p:spPr bwMode="auto">
              <a:xfrm flipV="1">
                <a:off x="2693" y="3066"/>
                <a:ext cx="114" cy="4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Line 108"/>
              <p:cNvSpPr>
                <a:spLocks noChangeShapeType="1"/>
              </p:cNvSpPr>
              <p:nvPr/>
            </p:nvSpPr>
            <p:spPr bwMode="auto">
              <a:xfrm flipV="1">
                <a:off x="1646" y="1994"/>
                <a:ext cx="12" cy="7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Line 109"/>
              <p:cNvSpPr>
                <a:spLocks noChangeShapeType="1"/>
              </p:cNvSpPr>
              <p:nvPr/>
            </p:nvSpPr>
            <p:spPr bwMode="auto">
              <a:xfrm flipV="1">
                <a:off x="1722" y="2008"/>
                <a:ext cx="17" cy="8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Line 110"/>
              <p:cNvSpPr>
                <a:spLocks noChangeShapeType="1"/>
              </p:cNvSpPr>
              <p:nvPr/>
            </p:nvSpPr>
            <p:spPr bwMode="auto">
              <a:xfrm flipV="1">
                <a:off x="1800" y="2027"/>
                <a:ext cx="23" cy="8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Line 111"/>
              <p:cNvSpPr>
                <a:spLocks noChangeShapeType="1"/>
              </p:cNvSpPr>
              <p:nvPr/>
            </p:nvSpPr>
            <p:spPr bwMode="auto">
              <a:xfrm flipV="1">
                <a:off x="1879" y="2053"/>
                <a:ext cx="29" cy="8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Line 112"/>
              <p:cNvSpPr>
                <a:spLocks noChangeShapeType="1"/>
              </p:cNvSpPr>
              <p:nvPr/>
            </p:nvSpPr>
            <p:spPr bwMode="auto">
              <a:xfrm flipV="1">
                <a:off x="1958" y="2084"/>
                <a:ext cx="35" cy="8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Line 113"/>
              <p:cNvSpPr>
                <a:spLocks noChangeShapeType="1"/>
              </p:cNvSpPr>
              <p:nvPr/>
            </p:nvSpPr>
            <p:spPr bwMode="auto">
              <a:xfrm flipV="1">
                <a:off x="2038" y="2122"/>
                <a:ext cx="41" cy="8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Line 114"/>
              <p:cNvSpPr>
                <a:spLocks noChangeShapeType="1"/>
              </p:cNvSpPr>
              <p:nvPr/>
            </p:nvSpPr>
            <p:spPr bwMode="auto">
              <a:xfrm flipV="1">
                <a:off x="2117" y="2167"/>
                <a:ext cx="48" cy="8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Line 115"/>
              <p:cNvSpPr>
                <a:spLocks noChangeShapeType="1"/>
              </p:cNvSpPr>
              <p:nvPr/>
            </p:nvSpPr>
            <p:spPr bwMode="auto">
              <a:xfrm flipV="1">
                <a:off x="2196" y="2218"/>
                <a:ext cx="55" cy="8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Line 116"/>
              <p:cNvSpPr>
                <a:spLocks noChangeShapeType="1"/>
              </p:cNvSpPr>
              <p:nvPr/>
            </p:nvSpPr>
            <p:spPr bwMode="auto">
              <a:xfrm flipV="1">
                <a:off x="2274" y="2277"/>
                <a:ext cx="62" cy="8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Line 117"/>
              <p:cNvSpPr>
                <a:spLocks noChangeShapeType="1"/>
              </p:cNvSpPr>
              <p:nvPr/>
            </p:nvSpPr>
            <p:spPr bwMode="auto">
              <a:xfrm flipV="1">
                <a:off x="2351" y="2343"/>
                <a:ext cx="69" cy="7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Line 118"/>
              <p:cNvSpPr>
                <a:spLocks noChangeShapeType="1"/>
              </p:cNvSpPr>
              <p:nvPr/>
            </p:nvSpPr>
            <p:spPr bwMode="auto">
              <a:xfrm flipV="1">
                <a:off x="2426" y="2416"/>
                <a:ext cx="76" cy="7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Line 119"/>
              <p:cNvSpPr>
                <a:spLocks noChangeShapeType="1"/>
              </p:cNvSpPr>
              <p:nvPr/>
            </p:nvSpPr>
            <p:spPr bwMode="auto">
              <a:xfrm flipV="1">
                <a:off x="2498" y="2496"/>
                <a:ext cx="83" cy="7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Line 120"/>
              <p:cNvSpPr>
                <a:spLocks noChangeShapeType="1"/>
              </p:cNvSpPr>
              <p:nvPr/>
            </p:nvSpPr>
            <p:spPr bwMode="auto">
              <a:xfrm flipV="1">
                <a:off x="2568" y="2584"/>
                <a:ext cx="90" cy="7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Line 121"/>
              <p:cNvSpPr>
                <a:spLocks noChangeShapeType="1"/>
              </p:cNvSpPr>
              <p:nvPr/>
            </p:nvSpPr>
            <p:spPr bwMode="auto">
              <a:xfrm flipV="1">
                <a:off x="2634" y="2680"/>
                <a:ext cx="98" cy="6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Line 122"/>
              <p:cNvSpPr>
                <a:spLocks noChangeShapeType="1"/>
              </p:cNvSpPr>
              <p:nvPr/>
            </p:nvSpPr>
            <p:spPr bwMode="auto">
              <a:xfrm flipV="1">
                <a:off x="2697" y="2783"/>
                <a:ext cx="104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Line 123"/>
              <p:cNvSpPr>
                <a:spLocks noChangeShapeType="1"/>
              </p:cNvSpPr>
              <p:nvPr/>
            </p:nvSpPr>
            <p:spPr bwMode="auto">
              <a:xfrm flipV="1">
                <a:off x="2754" y="2894"/>
                <a:ext cx="112" cy="5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Line 124"/>
              <p:cNvSpPr>
                <a:spLocks noChangeShapeType="1"/>
              </p:cNvSpPr>
              <p:nvPr/>
            </p:nvSpPr>
            <p:spPr bwMode="auto">
              <a:xfrm flipV="1">
                <a:off x="2807" y="3013"/>
                <a:ext cx="119" cy="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Line 125"/>
              <p:cNvSpPr>
                <a:spLocks noChangeShapeType="1"/>
              </p:cNvSpPr>
              <p:nvPr/>
            </p:nvSpPr>
            <p:spPr bwMode="auto">
              <a:xfrm flipV="1">
                <a:off x="1658" y="1911"/>
                <a:ext cx="10" cy="8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Line 126"/>
              <p:cNvSpPr>
                <a:spLocks noChangeShapeType="1"/>
              </p:cNvSpPr>
              <p:nvPr/>
            </p:nvSpPr>
            <p:spPr bwMode="auto">
              <a:xfrm flipV="1">
                <a:off x="1739" y="1922"/>
                <a:ext cx="16" cy="8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Line 127"/>
              <p:cNvSpPr>
                <a:spLocks noChangeShapeType="1"/>
              </p:cNvSpPr>
              <p:nvPr/>
            </p:nvSpPr>
            <p:spPr bwMode="auto">
              <a:xfrm flipV="1">
                <a:off x="1823" y="1940"/>
                <a:ext cx="22" cy="8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Line 128"/>
              <p:cNvSpPr>
                <a:spLocks noChangeShapeType="1"/>
              </p:cNvSpPr>
              <p:nvPr/>
            </p:nvSpPr>
            <p:spPr bwMode="auto">
              <a:xfrm flipV="1">
                <a:off x="1908" y="1964"/>
                <a:ext cx="27" cy="8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Line 129"/>
              <p:cNvSpPr>
                <a:spLocks noChangeShapeType="1"/>
              </p:cNvSpPr>
              <p:nvPr/>
            </p:nvSpPr>
            <p:spPr bwMode="auto">
              <a:xfrm flipV="1">
                <a:off x="1993" y="1995"/>
                <a:ext cx="34" cy="8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Line 130"/>
              <p:cNvSpPr>
                <a:spLocks noChangeShapeType="1"/>
              </p:cNvSpPr>
              <p:nvPr/>
            </p:nvSpPr>
            <p:spPr bwMode="auto">
              <a:xfrm flipV="1">
                <a:off x="2079" y="2032"/>
                <a:ext cx="41" cy="9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Line 131"/>
              <p:cNvSpPr>
                <a:spLocks noChangeShapeType="1"/>
              </p:cNvSpPr>
              <p:nvPr/>
            </p:nvSpPr>
            <p:spPr bwMode="auto">
              <a:xfrm flipV="1">
                <a:off x="2165" y="2077"/>
                <a:ext cx="48" cy="9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Line 132"/>
              <p:cNvSpPr>
                <a:spLocks noChangeShapeType="1"/>
              </p:cNvSpPr>
              <p:nvPr/>
            </p:nvSpPr>
            <p:spPr bwMode="auto">
              <a:xfrm flipV="1">
                <a:off x="2251" y="2129"/>
                <a:ext cx="55" cy="8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Line 133"/>
              <p:cNvSpPr>
                <a:spLocks noChangeShapeType="1"/>
              </p:cNvSpPr>
              <p:nvPr/>
            </p:nvSpPr>
            <p:spPr bwMode="auto">
              <a:xfrm flipV="1">
                <a:off x="2336" y="2189"/>
                <a:ext cx="62" cy="8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Line 134"/>
              <p:cNvSpPr>
                <a:spLocks noChangeShapeType="1"/>
              </p:cNvSpPr>
              <p:nvPr/>
            </p:nvSpPr>
            <p:spPr bwMode="auto">
              <a:xfrm flipV="1">
                <a:off x="2420" y="2256"/>
                <a:ext cx="70" cy="8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Line 135"/>
              <p:cNvSpPr>
                <a:spLocks noChangeShapeType="1"/>
              </p:cNvSpPr>
              <p:nvPr/>
            </p:nvSpPr>
            <p:spPr bwMode="auto">
              <a:xfrm flipV="1">
                <a:off x="2502" y="2331"/>
                <a:ext cx="77" cy="8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Line 136"/>
              <p:cNvSpPr>
                <a:spLocks noChangeShapeType="1"/>
              </p:cNvSpPr>
              <p:nvPr/>
            </p:nvSpPr>
            <p:spPr bwMode="auto">
              <a:xfrm flipV="1">
                <a:off x="2581" y="2414"/>
                <a:ext cx="86" cy="8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Line 137"/>
              <p:cNvSpPr>
                <a:spLocks noChangeShapeType="1"/>
              </p:cNvSpPr>
              <p:nvPr/>
            </p:nvSpPr>
            <p:spPr bwMode="auto">
              <a:xfrm flipV="1">
                <a:off x="2658" y="2505"/>
                <a:ext cx="94" cy="7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Line 138"/>
              <p:cNvSpPr>
                <a:spLocks noChangeShapeType="1"/>
              </p:cNvSpPr>
              <p:nvPr/>
            </p:nvSpPr>
            <p:spPr bwMode="auto">
              <a:xfrm flipV="1">
                <a:off x="2732" y="2605"/>
                <a:ext cx="101" cy="7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Line 139"/>
              <p:cNvSpPr>
                <a:spLocks noChangeShapeType="1"/>
              </p:cNvSpPr>
              <p:nvPr/>
            </p:nvSpPr>
            <p:spPr bwMode="auto">
              <a:xfrm flipV="1">
                <a:off x="2801" y="2712"/>
                <a:ext cx="110" cy="7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Line 140"/>
              <p:cNvSpPr>
                <a:spLocks noChangeShapeType="1"/>
              </p:cNvSpPr>
              <p:nvPr/>
            </p:nvSpPr>
            <p:spPr bwMode="auto">
              <a:xfrm flipV="1">
                <a:off x="2866" y="2828"/>
                <a:ext cx="117" cy="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Line 141"/>
              <p:cNvSpPr>
                <a:spLocks noChangeShapeType="1"/>
              </p:cNvSpPr>
              <p:nvPr/>
            </p:nvSpPr>
            <p:spPr bwMode="auto">
              <a:xfrm flipV="1">
                <a:off x="2926" y="2952"/>
                <a:ext cx="125" cy="6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Line 142"/>
              <p:cNvSpPr>
                <a:spLocks noChangeShapeType="1"/>
              </p:cNvSpPr>
              <p:nvPr/>
            </p:nvSpPr>
            <p:spPr bwMode="auto">
              <a:xfrm flipV="1">
                <a:off x="1668" y="1821"/>
                <a:ext cx="7" cy="9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Line 143"/>
              <p:cNvSpPr>
                <a:spLocks noChangeShapeType="1"/>
              </p:cNvSpPr>
              <p:nvPr/>
            </p:nvSpPr>
            <p:spPr bwMode="auto">
              <a:xfrm flipV="1">
                <a:off x="1755" y="1831"/>
                <a:ext cx="14" cy="9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Line 144"/>
              <p:cNvSpPr>
                <a:spLocks noChangeShapeType="1"/>
              </p:cNvSpPr>
              <p:nvPr/>
            </p:nvSpPr>
            <p:spPr bwMode="auto">
              <a:xfrm flipV="1">
                <a:off x="1845" y="1847"/>
                <a:ext cx="20" cy="9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Line 145"/>
              <p:cNvSpPr>
                <a:spLocks noChangeShapeType="1"/>
              </p:cNvSpPr>
              <p:nvPr/>
            </p:nvSpPr>
            <p:spPr bwMode="auto">
              <a:xfrm flipV="1">
                <a:off x="1935" y="1869"/>
                <a:ext cx="27" cy="9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Line 146"/>
              <p:cNvSpPr>
                <a:spLocks noChangeShapeType="1"/>
              </p:cNvSpPr>
              <p:nvPr/>
            </p:nvSpPr>
            <p:spPr bwMode="auto">
              <a:xfrm flipV="1">
                <a:off x="2027" y="1899"/>
                <a:ext cx="34" cy="9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Line 147"/>
              <p:cNvSpPr>
                <a:spLocks noChangeShapeType="1"/>
              </p:cNvSpPr>
              <p:nvPr/>
            </p:nvSpPr>
            <p:spPr bwMode="auto">
              <a:xfrm flipV="1">
                <a:off x="2120" y="1936"/>
                <a:ext cx="41" cy="9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Line 148"/>
              <p:cNvSpPr>
                <a:spLocks noChangeShapeType="1"/>
              </p:cNvSpPr>
              <p:nvPr/>
            </p:nvSpPr>
            <p:spPr bwMode="auto">
              <a:xfrm flipV="1">
                <a:off x="2213" y="1980"/>
                <a:ext cx="48" cy="9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Line 149"/>
              <p:cNvSpPr>
                <a:spLocks noChangeShapeType="1"/>
              </p:cNvSpPr>
              <p:nvPr/>
            </p:nvSpPr>
            <p:spPr bwMode="auto">
              <a:xfrm flipV="1">
                <a:off x="2306" y="2032"/>
                <a:ext cx="56" cy="9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Line 150"/>
              <p:cNvSpPr>
                <a:spLocks noChangeShapeType="1"/>
              </p:cNvSpPr>
              <p:nvPr/>
            </p:nvSpPr>
            <p:spPr bwMode="auto">
              <a:xfrm flipV="1">
                <a:off x="2398" y="2092"/>
                <a:ext cx="64" cy="9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Line 151"/>
              <p:cNvSpPr>
                <a:spLocks noChangeShapeType="1"/>
              </p:cNvSpPr>
              <p:nvPr/>
            </p:nvSpPr>
            <p:spPr bwMode="auto">
              <a:xfrm flipV="1">
                <a:off x="2490" y="2161"/>
                <a:ext cx="72" cy="9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Line 152"/>
              <p:cNvSpPr>
                <a:spLocks noChangeShapeType="1"/>
              </p:cNvSpPr>
              <p:nvPr/>
            </p:nvSpPr>
            <p:spPr bwMode="auto">
              <a:xfrm flipV="1">
                <a:off x="2579" y="2238"/>
                <a:ext cx="81" cy="9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Line 153"/>
              <p:cNvSpPr>
                <a:spLocks noChangeShapeType="1"/>
              </p:cNvSpPr>
              <p:nvPr/>
            </p:nvSpPr>
            <p:spPr bwMode="auto">
              <a:xfrm flipV="1">
                <a:off x="2667" y="2324"/>
                <a:ext cx="89" cy="9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Line 154"/>
              <p:cNvSpPr>
                <a:spLocks noChangeShapeType="1"/>
              </p:cNvSpPr>
              <p:nvPr/>
            </p:nvSpPr>
            <p:spPr bwMode="auto">
              <a:xfrm flipV="1">
                <a:off x="2752" y="2418"/>
                <a:ext cx="97" cy="8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Line 155"/>
              <p:cNvSpPr>
                <a:spLocks noChangeShapeType="1"/>
              </p:cNvSpPr>
              <p:nvPr/>
            </p:nvSpPr>
            <p:spPr bwMode="auto">
              <a:xfrm flipV="1">
                <a:off x="2833" y="2521"/>
                <a:ext cx="106" cy="8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Line 156"/>
              <p:cNvSpPr>
                <a:spLocks noChangeShapeType="1"/>
              </p:cNvSpPr>
              <p:nvPr/>
            </p:nvSpPr>
            <p:spPr bwMode="auto">
              <a:xfrm flipV="1">
                <a:off x="2911" y="2633"/>
                <a:ext cx="113" cy="7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Line 157"/>
              <p:cNvSpPr>
                <a:spLocks noChangeShapeType="1"/>
              </p:cNvSpPr>
              <p:nvPr/>
            </p:nvSpPr>
            <p:spPr bwMode="auto">
              <a:xfrm flipV="1">
                <a:off x="2983" y="2754"/>
                <a:ext cx="123" cy="7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Line 158"/>
              <p:cNvSpPr>
                <a:spLocks noChangeShapeType="1"/>
              </p:cNvSpPr>
              <p:nvPr/>
            </p:nvSpPr>
            <p:spPr bwMode="auto">
              <a:xfrm flipV="1">
                <a:off x="3051" y="2883"/>
                <a:ext cx="131" cy="6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Line 159"/>
              <p:cNvSpPr>
                <a:spLocks noChangeShapeType="1"/>
              </p:cNvSpPr>
              <p:nvPr/>
            </p:nvSpPr>
            <p:spPr bwMode="auto">
              <a:xfrm flipV="1">
                <a:off x="1675" y="1726"/>
                <a:ext cx="6" cy="9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Line 160"/>
              <p:cNvSpPr>
                <a:spLocks noChangeShapeType="1"/>
              </p:cNvSpPr>
              <p:nvPr/>
            </p:nvSpPr>
            <p:spPr bwMode="auto">
              <a:xfrm flipV="1">
                <a:off x="1769" y="1733"/>
                <a:ext cx="12" cy="9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Line 161"/>
              <p:cNvSpPr>
                <a:spLocks noChangeShapeType="1"/>
              </p:cNvSpPr>
              <p:nvPr/>
            </p:nvSpPr>
            <p:spPr bwMode="auto">
              <a:xfrm flipV="1">
                <a:off x="1865" y="1747"/>
                <a:ext cx="18" cy="10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Line 162"/>
              <p:cNvSpPr>
                <a:spLocks noChangeShapeType="1"/>
              </p:cNvSpPr>
              <p:nvPr/>
            </p:nvSpPr>
            <p:spPr bwMode="auto">
              <a:xfrm flipV="1">
                <a:off x="1962" y="1767"/>
                <a:ext cx="25" cy="10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Line 163"/>
              <p:cNvSpPr>
                <a:spLocks noChangeShapeType="1"/>
              </p:cNvSpPr>
              <p:nvPr/>
            </p:nvSpPr>
            <p:spPr bwMode="auto">
              <a:xfrm flipV="1">
                <a:off x="2061" y="1796"/>
                <a:ext cx="33" cy="10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Line 164"/>
              <p:cNvSpPr>
                <a:spLocks noChangeShapeType="1"/>
              </p:cNvSpPr>
              <p:nvPr/>
            </p:nvSpPr>
            <p:spPr bwMode="auto">
              <a:xfrm flipV="1">
                <a:off x="2161" y="1831"/>
                <a:ext cx="40" cy="10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Line 165"/>
              <p:cNvSpPr>
                <a:spLocks noChangeShapeType="1"/>
              </p:cNvSpPr>
              <p:nvPr/>
            </p:nvSpPr>
            <p:spPr bwMode="auto">
              <a:xfrm flipV="1">
                <a:off x="2261" y="1876"/>
                <a:ext cx="49" cy="10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Line 166"/>
              <p:cNvSpPr>
                <a:spLocks noChangeShapeType="1"/>
              </p:cNvSpPr>
              <p:nvPr/>
            </p:nvSpPr>
            <p:spPr bwMode="auto">
              <a:xfrm flipV="1">
                <a:off x="2362" y="1928"/>
                <a:ext cx="56" cy="10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Line 167"/>
              <p:cNvSpPr>
                <a:spLocks noChangeShapeType="1"/>
              </p:cNvSpPr>
              <p:nvPr/>
            </p:nvSpPr>
            <p:spPr bwMode="auto">
              <a:xfrm flipV="1">
                <a:off x="2462" y="1988"/>
                <a:ext cx="65" cy="10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Line 168"/>
              <p:cNvSpPr>
                <a:spLocks noChangeShapeType="1"/>
              </p:cNvSpPr>
              <p:nvPr/>
            </p:nvSpPr>
            <p:spPr bwMode="auto">
              <a:xfrm flipV="1">
                <a:off x="2562" y="2058"/>
                <a:ext cx="73" cy="10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Line 169"/>
              <p:cNvSpPr>
                <a:spLocks noChangeShapeType="1"/>
              </p:cNvSpPr>
              <p:nvPr/>
            </p:nvSpPr>
            <p:spPr bwMode="auto">
              <a:xfrm flipV="1">
                <a:off x="2660" y="2137"/>
                <a:ext cx="82" cy="10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Line 170"/>
              <p:cNvSpPr>
                <a:spLocks noChangeShapeType="1"/>
              </p:cNvSpPr>
              <p:nvPr/>
            </p:nvSpPr>
            <p:spPr bwMode="auto">
              <a:xfrm flipV="1">
                <a:off x="2756" y="2224"/>
                <a:ext cx="91" cy="10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Line 171"/>
              <p:cNvSpPr>
                <a:spLocks noChangeShapeType="1"/>
              </p:cNvSpPr>
              <p:nvPr/>
            </p:nvSpPr>
            <p:spPr bwMode="auto">
              <a:xfrm flipV="1">
                <a:off x="2849" y="2322"/>
                <a:ext cx="100" cy="9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Line 172"/>
              <p:cNvSpPr>
                <a:spLocks noChangeShapeType="1"/>
              </p:cNvSpPr>
              <p:nvPr/>
            </p:nvSpPr>
            <p:spPr bwMode="auto">
              <a:xfrm flipV="1">
                <a:off x="2939" y="2428"/>
                <a:ext cx="109" cy="9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Line 173"/>
              <p:cNvSpPr>
                <a:spLocks noChangeShapeType="1"/>
              </p:cNvSpPr>
              <p:nvPr/>
            </p:nvSpPr>
            <p:spPr bwMode="auto">
              <a:xfrm flipV="1">
                <a:off x="3024" y="2544"/>
                <a:ext cx="119" cy="8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Line 174"/>
              <p:cNvSpPr>
                <a:spLocks noChangeShapeType="1"/>
              </p:cNvSpPr>
              <p:nvPr/>
            </p:nvSpPr>
            <p:spPr bwMode="auto">
              <a:xfrm flipV="1">
                <a:off x="3106" y="2670"/>
                <a:ext cx="128" cy="8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Line 175"/>
              <p:cNvSpPr>
                <a:spLocks noChangeShapeType="1"/>
              </p:cNvSpPr>
              <p:nvPr/>
            </p:nvSpPr>
            <p:spPr bwMode="auto">
              <a:xfrm flipV="1">
                <a:off x="3182" y="2806"/>
                <a:ext cx="137" cy="7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Line 176"/>
              <p:cNvSpPr>
                <a:spLocks noChangeShapeType="1"/>
              </p:cNvSpPr>
              <p:nvPr/>
            </p:nvSpPr>
            <p:spPr bwMode="auto">
              <a:xfrm flipV="1">
                <a:off x="1681" y="1624"/>
                <a:ext cx="3" cy="10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Line 177"/>
              <p:cNvSpPr>
                <a:spLocks noChangeShapeType="1"/>
              </p:cNvSpPr>
              <p:nvPr/>
            </p:nvSpPr>
            <p:spPr bwMode="auto">
              <a:xfrm flipV="1">
                <a:off x="1781" y="1628"/>
                <a:ext cx="9" cy="10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Line 178"/>
              <p:cNvSpPr>
                <a:spLocks noChangeShapeType="1"/>
              </p:cNvSpPr>
              <p:nvPr/>
            </p:nvSpPr>
            <p:spPr bwMode="auto">
              <a:xfrm flipV="1">
                <a:off x="1883" y="1640"/>
                <a:ext cx="16" cy="10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Line 179"/>
              <p:cNvSpPr>
                <a:spLocks noChangeShapeType="1"/>
              </p:cNvSpPr>
              <p:nvPr/>
            </p:nvSpPr>
            <p:spPr bwMode="auto">
              <a:xfrm flipV="1">
                <a:off x="1987" y="1658"/>
                <a:ext cx="24" cy="10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Line 180"/>
              <p:cNvSpPr>
                <a:spLocks noChangeShapeType="1"/>
              </p:cNvSpPr>
              <p:nvPr/>
            </p:nvSpPr>
            <p:spPr bwMode="auto">
              <a:xfrm flipV="1">
                <a:off x="2094" y="1685"/>
                <a:ext cx="31" cy="11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Line 181"/>
              <p:cNvSpPr>
                <a:spLocks noChangeShapeType="1"/>
              </p:cNvSpPr>
              <p:nvPr/>
            </p:nvSpPr>
            <p:spPr bwMode="auto">
              <a:xfrm flipV="1">
                <a:off x="2201" y="1720"/>
                <a:ext cx="39" cy="11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Line 182"/>
              <p:cNvSpPr>
                <a:spLocks noChangeShapeType="1"/>
              </p:cNvSpPr>
              <p:nvPr/>
            </p:nvSpPr>
            <p:spPr bwMode="auto">
              <a:xfrm flipV="1">
                <a:off x="2310" y="1763"/>
                <a:ext cx="47" cy="11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Line 183"/>
              <p:cNvSpPr>
                <a:spLocks noChangeShapeType="1"/>
              </p:cNvSpPr>
              <p:nvPr/>
            </p:nvSpPr>
            <p:spPr bwMode="auto">
              <a:xfrm flipV="1">
                <a:off x="2418" y="1814"/>
                <a:ext cx="57" cy="11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Line 184"/>
              <p:cNvSpPr>
                <a:spLocks noChangeShapeType="1"/>
              </p:cNvSpPr>
              <p:nvPr/>
            </p:nvSpPr>
            <p:spPr bwMode="auto">
              <a:xfrm flipV="1">
                <a:off x="2527" y="1875"/>
                <a:ext cx="65" cy="11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Line 185"/>
              <p:cNvSpPr>
                <a:spLocks noChangeShapeType="1"/>
              </p:cNvSpPr>
              <p:nvPr/>
            </p:nvSpPr>
            <p:spPr bwMode="auto">
              <a:xfrm flipV="1">
                <a:off x="2635" y="1946"/>
                <a:ext cx="75" cy="11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Line 186"/>
              <p:cNvSpPr>
                <a:spLocks noChangeShapeType="1"/>
              </p:cNvSpPr>
              <p:nvPr/>
            </p:nvSpPr>
            <p:spPr bwMode="auto">
              <a:xfrm flipV="1">
                <a:off x="2742" y="2026"/>
                <a:ext cx="84" cy="11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Line 187"/>
              <p:cNvSpPr>
                <a:spLocks noChangeShapeType="1"/>
              </p:cNvSpPr>
              <p:nvPr/>
            </p:nvSpPr>
            <p:spPr bwMode="auto">
              <a:xfrm flipV="1">
                <a:off x="2847" y="2116"/>
                <a:ext cx="93" cy="10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Line 188"/>
              <p:cNvSpPr>
                <a:spLocks noChangeShapeType="1"/>
              </p:cNvSpPr>
              <p:nvPr/>
            </p:nvSpPr>
            <p:spPr bwMode="auto">
              <a:xfrm flipV="1">
                <a:off x="2949" y="2216"/>
                <a:ext cx="103" cy="10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Line 189"/>
              <p:cNvSpPr>
                <a:spLocks noChangeShapeType="1"/>
              </p:cNvSpPr>
              <p:nvPr/>
            </p:nvSpPr>
            <p:spPr bwMode="auto">
              <a:xfrm flipV="1">
                <a:off x="3048" y="2326"/>
                <a:ext cx="113" cy="10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Line 190"/>
              <p:cNvSpPr>
                <a:spLocks noChangeShapeType="1"/>
              </p:cNvSpPr>
              <p:nvPr/>
            </p:nvSpPr>
            <p:spPr bwMode="auto">
              <a:xfrm flipV="1">
                <a:off x="3143" y="2446"/>
                <a:ext cx="123" cy="9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Line 191"/>
              <p:cNvSpPr>
                <a:spLocks noChangeShapeType="1"/>
              </p:cNvSpPr>
              <p:nvPr/>
            </p:nvSpPr>
            <p:spPr bwMode="auto">
              <a:xfrm flipV="1">
                <a:off x="3234" y="2577"/>
                <a:ext cx="133" cy="9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Line 192"/>
              <p:cNvSpPr>
                <a:spLocks noChangeShapeType="1"/>
              </p:cNvSpPr>
              <p:nvPr/>
            </p:nvSpPr>
            <p:spPr bwMode="auto">
              <a:xfrm flipV="1">
                <a:off x="3319" y="2719"/>
                <a:ext cx="143" cy="8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Line 193"/>
              <p:cNvSpPr>
                <a:spLocks noChangeShapeType="1"/>
              </p:cNvSpPr>
              <p:nvPr/>
            </p:nvSpPr>
            <p:spPr bwMode="auto">
              <a:xfrm flipH="1" flipV="1">
                <a:off x="1683" y="1516"/>
                <a:ext cx="1" cy="10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Line 194"/>
              <p:cNvSpPr>
                <a:spLocks noChangeShapeType="1"/>
              </p:cNvSpPr>
              <p:nvPr/>
            </p:nvSpPr>
            <p:spPr bwMode="auto">
              <a:xfrm flipV="1">
                <a:off x="1790" y="1517"/>
                <a:ext cx="6" cy="11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Line 195"/>
              <p:cNvSpPr>
                <a:spLocks noChangeShapeType="1"/>
              </p:cNvSpPr>
              <p:nvPr/>
            </p:nvSpPr>
            <p:spPr bwMode="auto">
              <a:xfrm flipV="1">
                <a:off x="1899" y="1525"/>
                <a:ext cx="14" cy="11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Line 196"/>
              <p:cNvSpPr>
                <a:spLocks noChangeShapeType="1"/>
              </p:cNvSpPr>
              <p:nvPr/>
            </p:nvSpPr>
            <p:spPr bwMode="auto">
              <a:xfrm flipV="1">
                <a:off x="2011" y="1541"/>
                <a:ext cx="21" cy="11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Line 197"/>
              <p:cNvSpPr>
                <a:spLocks noChangeShapeType="1"/>
              </p:cNvSpPr>
              <p:nvPr/>
            </p:nvSpPr>
            <p:spPr bwMode="auto">
              <a:xfrm flipV="1">
                <a:off x="2125" y="1566"/>
                <a:ext cx="29" cy="11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Line 198"/>
              <p:cNvSpPr>
                <a:spLocks noChangeShapeType="1"/>
              </p:cNvSpPr>
              <p:nvPr/>
            </p:nvSpPr>
            <p:spPr bwMode="auto">
              <a:xfrm flipV="1">
                <a:off x="2240" y="1599"/>
                <a:ext cx="38" cy="12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Line 199"/>
              <p:cNvSpPr>
                <a:spLocks noChangeShapeType="1"/>
              </p:cNvSpPr>
              <p:nvPr/>
            </p:nvSpPr>
            <p:spPr bwMode="auto">
              <a:xfrm flipV="1">
                <a:off x="2357" y="1641"/>
                <a:ext cx="47" cy="1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Line 200"/>
              <p:cNvSpPr>
                <a:spLocks noChangeShapeType="1"/>
              </p:cNvSpPr>
              <p:nvPr/>
            </p:nvSpPr>
            <p:spPr bwMode="auto">
              <a:xfrm flipV="1">
                <a:off x="2475" y="1692"/>
                <a:ext cx="56" cy="1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Line 201"/>
              <p:cNvSpPr>
                <a:spLocks noChangeShapeType="1"/>
              </p:cNvSpPr>
              <p:nvPr/>
            </p:nvSpPr>
            <p:spPr bwMode="auto">
              <a:xfrm flipV="1">
                <a:off x="2592" y="1753"/>
                <a:ext cx="66" cy="1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Line 202"/>
              <p:cNvSpPr>
                <a:spLocks noChangeShapeType="1"/>
              </p:cNvSpPr>
              <p:nvPr/>
            </p:nvSpPr>
            <p:spPr bwMode="auto">
              <a:xfrm flipV="1">
                <a:off x="2710" y="1824"/>
                <a:ext cx="75" cy="1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Line 203"/>
              <p:cNvSpPr>
                <a:spLocks noChangeShapeType="1"/>
              </p:cNvSpPr>
              <p:nvPr/>
            </p:nvSpPr>
            <p:spPr bwMode="auto">
              <a:xfrm flipV="1">
                <a:off x="2826" y="1905"/>
                <a:ext cx="86" cy="12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Line 204"/>
              <p:cNvSpPr>
                <a:spLocks noChangeShapeType="1"/>
              </p:cNvSpPr>
              <p:nvPr/>
            </p:nvSpPr>
            <p:spPr bwMode="auto">
              <a:xfrm flipV="1">
                <a:off x="2940" y="1997"/>
                <a:ext cx="96" cy="11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Group 406"/>
            <p:cNvGrpSpPr>
              <a:grpSpLocks/>
            </p:cNvGrpSpPr>
            <p:nvPr/>
          </p:nvGrpSpPr>
          <p:grpSpPr bwMode="auto">
            <a:xfrm>
              <a:off x="1550" y="986"/>
              <a:ext cx="2723" cy="2277"/>
              <a:chOff x="1550" y="986"/>
              <a:chExt cx="2723" cy="2277"/>
            </a:xfrm>
          </p:grpSpPr>
          <p:sp>
            <p:nvSpPr>
              <p:cNvPr id="154" name="Line 206"/>
              <p:cNvSpPr>
                <a:spLocks noChangeShapeType="1"/>
              </p:cNvSpPr>
              <p:nvPr/>
            </p:nvSpPr>
            <p:spPr bwMode="auto">
              <a:xfrm flipV="1">
                <a:off x="3052" y="2100"/>
                <a:ext cx="107" cy="11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207"/>
              <p:cNvSpPr>
                <a:spLocks noChangeShapeType="1"/>
              </p:cNvSpPr>
              <p:nvPr/>
            </p:nvSpPr>
            <p:spPr bwMode="auto">
              <a:xfrm flipV="1">
                <a:off x="3161" y="2213"/>
                <a:ext cx="118" cy="11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208"/>
              <p:cNvSpPr>
                <a:spLocks noChangeShapeType="1"/>
              </p:cNvSpPr>
              <p:nvPr/>
            </p:nvSpPr>
            <p:spPr bwMode="auto">
              <a:xfrm flipV="1">
                <a:off x="3266" y="2338"/>
                <a:ext cx="128" cy="10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209"/>
              <p:cNvSpPr>
                <a:spLocks noChangeShapeType="1"/>
              </p:cNvSpPr>
              <p:nvPr/>
            </p:nvSpPr>
            <p:spPr bwMode="auto">
              <a:xfrm flipV="1">
                <a:off x="3367" y="2474"/>
                <a:ext cx="139" cy="10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210"/>
              <p:cNvSpPr>
                <a:spLocks noChangeShapeType="1"/>
              </p:cNvSpPr>
              <p:nvPr/>
            </p:nvSpPr>
            <p:spPr bwMode="auto">
              <a:xfrm flipV="1">
                <a:off x="3462" y="2621"/>
                <a:ext cx="149" cy="9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211"/>
              <p:cNvSpPr>
                <a:spLocks noChangeShapeType="1"/>
              </p:cNvSpPr>
              <p:nvPr/>
            </p:nvSpPr>
            <p:spPr bwMode="auto">
              <a:xfrm flipH="1" flipV="1">
                <a:off x="1678" y="1400"/>
                <a:ext cx="5" cy="11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212"/>
              <p:cNvSpPr>
                <a:spLocks noChangeShapeType="1"/>
              </p:cNvSpPr>
              <p:nvPr/>
            </p:nvSpPr>
            <p:spPr bwMode="auto">
              <a:xfrm flipV="1">
                <a:off x="1796" y="1398"/>
                <a:ext cx="3" cy="11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213"/>
              <p:cNvSpPr>
                <a:spLocks noChangeShapeType="1"/>
              </p:cNvSpPr>
              <p:nvPr/>
            </p:nvSpPr>
            <p:spPr bwMode="auto">
              <a:xfrm flipV="1">
                <a:off x="1913" y="1403"/>
                <a:ext cx="10" cy="1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214"/>
              <p:cNvSpPr>
                <a:spLocks noChangeShapeType="1"/>
              </p:cNvSpPr>
              <p:nvPr/>
            </p:nvSpPr>
            <p:spPr bwMode="auto">
              <a:xfrm flipV="1">
                <a:off x="2032" y="1416"/>
                <a:ext cx="19" cy="12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215"/>
              <p:cNvSpPr>
                <a:spLocks noChangeShapeType="1"/>
              </p:cNvSpPr>
              <p:nvPr/>
            </p:nvSpPr>
            <p:spPr bwMode="auto">
              <a:xfrm flipV="1">
                <a:off x="2154" y="1438"/>
                <a:ext cx="28" cy="12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216"/>
              <p:cNvSpPr>
                <a:spLocks noChangeShapeType="1"/>
              </p:cNvSpPr>
              <p:nvPr/>
            </p:nvSpPr>
            <p:spPr bwMode="auto">
              <a:xfrm flipV="1">
                <a:off x="2278" y="1469"/>
                <a:ext cx="37" cy="13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217"/>
              <p:cNvSpPr>
                <a:spLocks noChangeShapeType="1"/>
              </p:cNvSpPr>
              <p:nvPr/>
            </p:nvSpPr>
            <p:spPr bwMode="auto">
              <a:xfrm flipV="1">
                <a:off x="2404" y="1510"/>
                <a:ext cx="46" cy="13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218"/>
              <p:cNvSpPr>
                <a:spLocks noChangeShapeType="1"/>
              </p:cNvSpPr>
              <p:nvPr/>
            </p:nvSpPr>
            <p:spPr bwMode="auto">
              <a:xfrm flipV="1">
                <a:off x="2531" y="1560"/>
                <a:ext cx="56" cy="1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219"/>
              <p:cNvSpPr>
                <a:spLocks noChangeShapeType="1"/>
              </p:cNvSpPr>
              <p:nvPr/>
            </p:nvSpPr>
            <p:spPr bwMode="auto">
              <a:xfrm flipV="1">
                <a:off x="2658" y="1621"/>
                <a:ext cx="66" cy="1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220"/>
              <p:cNvSpPr>
                <a:spLocks noChangeShapeType="1"/>
              </p:cNvSpPr>
              <p:nvPr/>
            </p:nvSpPr>
            <p:spPr bwMode="auto">
              <a:xfrm flipV="1">
                <a:off x="2785" y="1692"/>
                <a:ext cx="77" cy="1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221"/>
              <p:cNvSpPr>
                <a:spLocks noChangeShapeType="1"/>
              </p:cNvSpPr>
              <p:nvPr/>
            </p:nvSpPr>
            <p:spPr bwMode="auto">
              <a:xfrm flipV="1">
                <a:off x="2912" y="1774"/>
                <a:ext cx="87" cy="13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222"/>
              <p:cNvSpPr>
                <a:spLocks noChangeShapeType="1"/>
              </p:cNvSpPr>
              <p:nvPr/>
            </p:nvSpPr>
            <p:spPr bwMode="auto">
              <a:xfrm flipV="1">
                <a:off x="3036" y="1868"/>
                <a:ext cx="99" cy="12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223"/>
              <p:cNvSpPr>
                <a:spLocks noChangeShapeType="1"/>
              </p:cNvSpPr>
              <p:nvPr/>
            </p:nvSpPr>
            <p:spPr bwMode="auto">
              <a:xfrm flipV="1">
                <a:off x="3159" y="1973"/>
                <a:ext cx="110" cy="12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224"/>
              <p:cNvSpPr>
                <a:spLocks noChangeShapeType="1"/>
              </p:cNvSpPr>
              <p:nvPr/>
            </p:nvSpPr>
            <p:spPr bwMode="auto">
              <a:xfrm flipV="1">
                <a:off x="3279" y="2090"/>
                <a:ext cx="121" cy="12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225"/>
              <p:cNvSpPr>
                <a:spLocks noChangeShapeType="1"/>
              </p:cNvSpPr>
              <p:nvPr/>
            </p:nvSpPr>
            <p:spPr bwMode="auto">
              <a:xfrm flipV="1">
                <a:off x="3394" y="2219"/>
                <a:ext cx="133" cy="11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226"/>
              <p:cNvSpPr>
                <a:spLocks noChangeShapeType="1"/>
              </p:cNvSpPr>
              <p:nvPr/>
            </p:nvSpPr>
            <p:spPr bwMode="auto">
              <a:xfrm flipV="1">
                <a:off x="3506" y="2360"/>
                <a:ext cx="144" cy="11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227"/>
              <p:cNvSpPr>
                <a:spLocks noChangeShapeType="1"/>
              </p:cNvSpPr>
              <p:nvPr/>
            </p:nvSpPr>
            <p:spPr bwMode="auto">
              <a:xfrm flipV="1">
                <a:off x="3611" y="2513"/>
                <a:ext cx="156" cy="10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228"/>
              <p:cNvSpPr>
                <a:spLocks noChangeShapeType="1"/>
              </p:cNvSpPr>
              <p:nvPr/>
            </p:nvSpPr>
            <p:spPr bwMode="auto">
              <a:xfrm flipH="1" flipV="1">
                <a:off x="1670" y="1278"/>
                <a:ext cx="8" cy="1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229"/>
              <p:cNvSpPr>
                <a:spLocks noChangeShapeType="1"/>
              </p:cNvSpPr>
              <p:nvPr/>
            </p:nvSpPr>
            <p:spPr bwMode="auto">
              <a:xfrm flipH="1" flipV="1">
                <a:off x="1798" y="1271"/>
                <a:ext cx="1" cy="12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Line 230"/>
              <p:cNvSpPr>
                <a:spLocks noChangeShapeType="1"/>
              </p:cNvSpPr>
              <p:nvPr/>
            </p:nvSpPr>
            <p:spPr bwMode="auto">
              <a:xfrm flipV="1">
                <a:off x="1923" y="1273"/>
                <a:ext cx="8" cy="13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231"/>
              <p:cNvSpPr>
                <a:spLocks noChangeShapeType="1"/>
              </p:cNvSpPr>
              <p:nvPr/>
            </p:nvSpPr>
            <p:spPr bwMode="auto">
              <a:xfrm flipV="1">
                <a:off x="2051" y="1283"/>
                <a:ext cx="16" cy="13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232"/>
              <p:cNvSpPr>
                <a:spLocks noChangeShapeType="1"/>
              </p:cNvSpPr>
              <p:nvPr/>
            </p:nvSpPr>
            <p:spPr bwMode="auto">
              <a:xfrm flipV="1">
                <a:off x="2182" y="1301"/>
                <a:ext cx="25" cy="13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233"/>
              <p:cNvSpPr>
                <a:spLocks noChangeShapeType="1"/>
              </p:cNvSpPr>
              <p:nvPr/>
            </p:nvSpPr>
            <p:spPr bwMode="auto">
              <a:xfrm flipV="1">
                <a:off x="2315" y="1330"/>
                <a:ext cx="34" cy="13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234"/>
              <p:cNvSpPr>
                <a:spLocks noChangeShapeType="1"/>
              </p:cNvSpPr>
              <p:nvPr/>
            </p:nvSpPr>
            <p:spPr bwMode="auto">
              <a:xfrm flipV="1">
                <a:off x="2450" y="1368"/>
                <a:ext cx="45" cy="14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235"/>
              <p:cNvSpPr>
                <a:spLocks noChangeShapeType="1"/>
              </p:cNvSpPr>
              <p:nvPr/>
            </p:nvSpPr>
            <p:spPr bwMode="auto">
              <a:xfrm flipV="1">
                <a:off x="2587" y="1417"/>
                <a:ext cx="55" cy="1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236"/>
              <p:cNvSpPr>
                <a:spLocks noChangeShapeType="1"/>
              </p:cNvSpPr>
              <p:nvPr/>
            </p:nvSpPr>
            <p:spPr bwMode="auto">
              <a:xfrm flipV="1">
                <a:off x="2724" y="1477"/>
                <a:ext cx="66" cy="14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237"/>
              <p:cNvSpPr>
                <a:spLocks noChangeShapeType="1"/>
              </p:cNvSpPr>
              <p:nvPr/>
            </p:nvSpPr>
            <p:spPr bwMode="auto">
              <a:xfrm flipV="1">
                <a:off x="2862" y="1549"/>
                <a:ext cx="77" cy="1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238"/>
              <p:cNvSpPr>
                <a:spLocks noChangeShapeType="1"/>
              </p:cNvSpPr>
              <p:nvPr/>
            </p:nvSpPr>
            <p:spPr bwMode="auto">
              <a:xfrm flipV="1">
                <a:off x="2999" y="1632"/>
                <a:ext cx="88" cy="14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239"/>
              <p:cNvSpPr>
                <a:spLocks noChangeShapeType="1"/>
              </p:cNvSpPr>
              <p:nvPr/>
            </p:nvSpPr>
            <p:spPr bwMode="auto">
              <a:xfrm flipV="1">
                <a:off x="3135" y="1727"/>
                <a:ext cx="100" cy="14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240"/>
              <p:cNvSpPr>
                <a:spLocks noChangeShapeType="1"/>
              </p:cNvSpPr>
              <p:nvPr/>
            </p:nvSpPr>
            <p:spPr bwMode="auto">
              <a:xfrm flipV="1">
                <a:off x="3269" y="1834"/>
                <a:ext cx="112" cy="13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241"/>
              <p:cNvSpPr>
                <a:spLocks noChangeShapeType="1"/>
              </p:cNvSpPr>
              <p:nvPr/>
            </p:nvSpPr>
            <p:spPr bwMode="auto">
              <a:xfrm flipV="1">
                <a:off x="3400" y="1954"/>
                <a:ext cx="124" cy="13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Line 242"/>
              <p:cNvSpPr>
                <a:spLocks noChangeShapeType="1"/>
              </p:cNvSpPr>
              <p:nvPr/>
            </p:nvSpPr>
            <p:spPr bwMode="auto">
              <a:xfrm flipV="1">
                <a:off x="3527" y="2087"/>
                <a:ext cx="137" cy="1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243"/>
              <p:cNvSpPr>
                <a:spLocks noChangeShapeType="1"/>
              </p:cNvSpPr>
              <p:nvPr/>
            </p:nvSpPr>
            <p:spPr bwMode="auto">
              <a:xfrm flipV="1">
                <a:off x="3650" y="2233"/>
                <a:ext cx="149" cy="12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244"/>
              <p:cNvSpPr>
                <a:spLocks noChangeShapeType="1"/>
              </p:cNvSpPr>
              <p:nvPr/>
            </p:nvSpPr>
            <p:spPr bwMode="auto">
              <a:xfrm flipV="1">
                <a:off x="3767" y="2392"/>
                <a:ext cx="163" cy="12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245"/>
              <p:cNvSpPr>
                <a:spLocks noChangeShapeType="1"/>
              </p:cNvSpPr>
              <p:nvPr/>
            </p:nvSpPr>
            <p:spPr bwMode="auto">
              <a:xfrm flipH="1" flipV="1">
                <a:off x="1657" y="1148"/>
                <a:ext cx="13" cy="13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246"/>
              <p:cNvSpPr>
                <a:spLocks noChangeShapeType="1"/>
              </p:cNvSpPr>
              <p:nvPr/>
            </p:nvSpPr>
            <p:spPr bwMode="auto">
              <a:xfrm flipH="1" flipV="1">
                <a:off x="1793" y="1137"/>
                <a:ext cx="5" cy="13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247"/>
              <p:cNvSpPr>
                <a:spLocks noChangeShapeType="1"/>
              </p:cNvSpPr>
              <p:nvPr/>
            </p:nvSpPr>
            <p:spPr bwMode="auto">
              <a:xfrm flipV="1">
                <a:off x="1931" y="1134"/>
                <a:ext cx="3" cy="13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248"/>
              <p:cNvSpPr>
                <a:spLocks noChangeShapeType="1"/>
              </p:cNvSpPr>
              <p:nvPr/>
            </p:nvSpPr>
            <p:spPr bwMode="auto">
              <a:xfrm flipV="1">
                <a:off x="2067" y="1140"/>
                <a:ext cx="13" cy="1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249"/>
              <p:cNvSpPr>
                <a:spLocks noChangeShapeType="1"/>
              </p:cNvSpPr>
              <p:nvPr/>
            </p:nvSpPr>
            <p:spPr bwMode="auto">
              <a:xfrm flipV="1">
                <a:off x="2207" y="1155"/>
                <a:ext cx="22" cy="14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250"/>
              <p:cNvSpPr>
                <a:spLocks noChangeShapeType="1"/>
              </p:cNvSpPr>
              <p:nvPr/>
            </p:nvSpPr>
            <p:spPr bwMode="auto">
              <a:xfrm flipV="1">
                <a:off x="2349" y="1181"/>
                <a:ext cx="33" cy="14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251"/>
              <p:cNvSpPr>
                <a:spLocks noChangeShapeType="1"/>
              </p:cNvSpPr>
              <p:nvPr/>
            </p:nvSpPr>
            <p:spPr bwMode="auto">
              <a:xfrm flipV="1">
                <a:off x="2495" y="1217"/>
                <a:ext cx="43" cy="1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252"/>
              <p:cNvSpPr>
                <a:spLocks noChangeShapeType="1"/>
              </p:cNvSpPr>
              <p:nvPr/>
            </p:nvSpPr>
            <p:spPr bwMode="auto">
              <a:xfrm flipV="1">
                <a:off x="2642" y="1264"/>
                <a:ext cx="54" cy="1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253"/>
              <p:cNvSpPr>
                <a:spLocks noChangeShapeType="1"/>
              </p:cNvSpPr>
              <p:nvPr/>
            </p:nvSpPr>
            <p:spPr bwMode="auto">
              <a:xfrm flipV="1">
                <a:off x="2790" y="1323"/>
                <a:ext cx="65" cy="15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54"/>
              <p:cNvSpPr>
                <a:spLocks noChangeShapeType="1"/>
              </p:cNvSpPr>
              <p:nvPr/>
            </p:nvSpPr>
            <p:spPr bwMode="auto">
              <a:xfrm flipV="1">
                <a:off x="2939" y="1394"/>
                <a:ext cx="77" cy="1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55"/>
              <p:cNvSpPr>
                <a:spLocks noChangeShapeType="1"/>
              </p:cNvSpPr>
              <p:nvPr/>
            </p:nvSpPr>
            <p:spPr bwMode="auto">
              <a:xfrm flipV="1">
                <a:off x="3087" y="1477"/>
                <a:ext cx="90" cy="1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256"/>
              <p:cNvSpPr>
                <a:spLocks noChangeShapeType="1"/>
              </p:cNvSpPr>
              <p:nvPr/>
            </p:nvSpPr>
            <p:spPr bwMode="auto">
              <a:xfrm flipV="1">
                <a:off x="3235" y="1574"/>
                <a:ext cx="102" cy="1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257"/>
              <p:cNvSpPr>
                <a:spLocks noChangeShapeType="1"/>
              </p:cNvSpPr>
              <p:nvPr/>
            </p:nvSpPr>
            <p:spPr bwMode="auto">
              <a:xfrm flipV="1">
                <a:off x="3381" y="1683"/>
                <a:ext cx="115" cy="1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258"/>
              <p:cNvSpPr>
                <a:spLocks noChangeShapeType="1"/>
              </p:cNvSpPr>
              <p:nvPr/>
            </p:nvSpPr>
            <p:spPr bwMode="auto">
              <a:xfrm flipV="1">
                <a:off x="3524" y="1806"/>
                <a:ext cx="128" cy="14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259"/>
              <p:cNvSpPr>
                <a:spLocks noChangeShapeType="1"/>
              </p:cNvSpPr>
              <p:nvPr/>
            </p:nvSpPr>
            <p:spPr bwMode="auto">
              <a:xfrm flipV="1">
                <a:off x="3664" y="1943"/>
                <a:ext cx="141" cy="14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260"/>
              <p:cNvSpPr>
                <a:spLocks noChangeShapeType="1"/>
              </p:cNvSpPr>
              <p:nvPr/>
            </p:nvSpPr>
            <p:spPr bwMode="auto">
              <a:xfrm flipV="1">
                <a:off x="3799" y="2093"/>
                <a:ext cx="155" cy="14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261"/>
              <p:cNvSpPr>
                <a:spLocks noChangeShapeType="1"/>
              </p:cNvSpPr>
              <p:nvPr/>
            </p:nvSpPr>
            <p:spPr bwMode="auto">
              <a:xfrm flipV="1">
                <a:off x="3930" y="2258"/>
                <a:ext cx="168" cy="13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262"/>
              <p:cNvSpPr>
                <a:spLocks noChangeShapeType="1"/>
              </p:cNvSpPr>
              <p:nvPr/>
            </p:nvSpPr>
            <p:spPr bwMode="auto">
              <a:xfrm flipH="1" flipV="1">
                <a:off x="1639" y="1010"/>
                <a:ext cx="18" cy="13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263"/>
              <p:cNvSpPr>
                <a:spLocks noChangeShapeType="1"/>
              </p:cNvSpPr>
              <p:nvPr/>
            </p:nvSpPr>
            <p:spPr bwMode="auto">
              <a:xfrm flipH="1" flipV="1">
                <a:off x="1783" y="994"/>
                <a:ext cx="10" cy="1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264"/>
              <p:cNvSpPr>
                <a:spLocks noChangeShapeType="1"/>
              </p:cNvSpPr>
              <p:nvPr/>
            </p:nvSpPr>
            <p:spPr bwMode="auto">
              <a:xfrm flipH="1" flipV="1">
                <a:off x="1933" y="986"/>
                <a:ext cx="1" cy="14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265"/>
              <p:cNvSpPr>
                <a:spLocks noChangeShapeType="1"/>
              </p:cNvSpPr>
              <p:nvPr/>
            </p:nvSpPr>
            <p:spPr bwMode="auto">
              <a:xfrm flipV="1">
                <a:off x="2080" y="987"/>
                <a:ext cx="8" cy="1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266"/>
              <p:cNvSpPr>
                <a:spLocks noChangeShapeType="1"/>
              </p:cNvSpPr>
              <p:nvPr/>
            </p:nvSpPr>
            <p:spPr bwMode="auto">
              <a:xfrm flipV="1">
                <a:off x="2229" y="999"/>
                <a:ext cx="18" cy="1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267"/>
              <p:cNvSpPr>
                <a:spLocks noChangeShapeType="1"/>
              </p:cNvSpPr>
              <p:nvPr/>
            </p:nvSpPr>
            <p:spPr bwMode="auto">
              <a:xfrm flipV="1">
                <a:off x="2382" y="1021"/>
                <a:ext cx="29" cy="1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268"/>
              <p:cNvSpPr>
                <a:spLocks noChangeShapeType="1"/>
              </p:cNvSpPr>
              <p:nvPr/>
            </p:nvSpPr>
            <p:spPr bwMode="auto">
              <a:xfrm flipV="1">
                <a:off x="2538" y="1054"/>
                <a:ext cx="40" cy="16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269"/>
              <p:cNvSpPr>
                <a:spLocks noChangeShapeType="1"/>
              </p:cNvSpPr>
              <p:nvPr/>
            </p:nvSpPr>
            <p:spPr bwMode="auto">
              <a:xfrm flipV="1">
                <a:off x="2696" y="1099"/>
                <a:ext cx="52" cy="16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270"/>
              <p:cNvSpPr>
                <a:spLocks noChangeShapeType="1"/>
              </p:cNvSpPr>
              <p:nvPr/>
            </p:nvSpPr>
            <p:spPr bwMode="auto">
              <a:xfrm flipV="1">
                <a:off x="2855" y="1157"/>
                <a:ext cx="64" cy="1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271"/>
              <p:cNvSpPr>
                <a:spLocks noChangeShapeType="1"/>
              </p:cNvSpPr>
              <p:nvPr/>
            </p:nvSpPr>
            <p:spPr bwMode="auto">
              <a:xfrm flipV="1">
                <a:off x="3016" y="1227"/>
                <a:ext cx="77" cy="16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272"/>
              <p:cNvSpPr>
                <a:spLocks noChangeShapeType="1"/>
              </p:cNvSpPr>
              <p:nvPr/>
            </p:nvSpPr>
            <p:spPr bwMode="auto">
              <a:xfrm flipV="1">
                <a:off x="3177" y="1310"/>
                <a:ext cx="89" cy="16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273"/>
              <p:cNvSpPr>
                <a:spLocks noChangeShapeType="1"/>
              </p:cNvSpPr>
              <p:nvPr/>
            </p:nvSpPr>
            <p:spPr bwMode="auto">
              <a:xfrm flipV="1">
                <a:off x="3337" y="1407"/>
                <a:ext cx="103" cy="16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274"/>
              <p:cNvSpPr>
                <a:spLocks noChangeShapeType="1"/>
              </p:cNvSpPr>
              <p:nvPr/>
            </p:nvSpPr>
            <p:spPr bwMode="auto">
              <a:xfrm flipV="1">
                <a:off x="3496" y="1518"/>
                <a:ext cx="117" cy="16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275"/>
              <p:cNvSpPr>
                <a:spLocks noChangeShapeType="1"/>
              </p:cNvSpPr>
              <p:nvPr/>
            </p:nvSpPr>
            <p:spPr bwMode="auto">
              <a:xfrm flipV="1">
                <a:off x="3652" y="1644"/>
                <a:ext cx="131" cy="16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276"/>
              <p:cNvSpPr>
                <a:spLocks noChangeShapeType="1"/>
              </p:cNvSpPr>
              <p:nvPr/>
            </p:nvSpPr>
            <p:spPr bwMode="auto">
              <a:xfrm flipV="1">
                <a:off x="3805" y="1784"/>
                <a:ext cx="146" cy="15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277"/>
              <p:cNvSpPr>
                <a:spLocks noChangeShapeType="1"/>
              </p:cNvSpPr>
              <p:nvPr/>
            </p:nvSpPr>
            <p:spPr bwMode="auto">
              <a:xfrm flipV="1">
                <a:off x="3954" y="1940"/>
                <a:ext cx="160" cy="1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278"/>
              <p:cNvSpPr>
                <a:spLocks noChangeShapeType="1"/>
              </p:cNvSpPr>
              <p:nvPr/>
            </p:nvSpPr>
            <p:spPr bwMode="auto">
              <a:xfrm flipV="1">
                <a:off x="4098" y="2110"/>
                <a:ext cx="175" cy="14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279"/>
              <p:cNvSpPr>
                <a:spLocks noChangeShapeType="1"/>
              </p:cNvSpPr>
              <p:nvPr/>
            </p:nvSpPr>
            <p:spPr bwMode="auto">
              <a:xfrm>
                <a:off x="1550" y="2444"/>
                <a:ext cx="50" cy="2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Line 280"/>
              <p:cNvSpPr>
                <a:spLocks noChangeShapeType="1"/>
              </p:cNvSpPr>
              <p:nvPr/>
            </p:nvSpPr>
            <p:spPr bwMode="auto">
              <a:xfrm>
                <a:off x="1600" y="2464"/>
                <a:ext cx="49" cy="2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281"/>
              <p:cNvSpPr>
                <a:spLocks noChangeShapeType="1"/>
              </p:cNvSpPr>
              <p:nvPr/>
            </p:nvSpPr>
            <p:spPr bwMode="auto">
              <a:xfrm>
                <a:off x="1649" y="2488"/>
                <a:ext cx="50" cy="2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Line 282"/>
              <p:cNvSpPr>
                <a:spLocks noChangeShapeType="1"/>
              </p:cNvSpPr>
              <p:nvPr/>
            </p:nvSpPr>
            <p:spPr bwMode="auto">
              <a:xfrm>
                <a:off x="1699" y="2515"/>
                <a:ext cx="50" cy="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283"/>
              <p:cNvSpPr>
                <a:spLocks noChangeShapeType="1"/>
              </p:cNvSpPr>
              <p:nvPr/>
            </p:nvSpPr>
            <p:spPr bwMode="auto">
              <a:xfrm>
                <a:off x="1749" y="2547"/>
                <a:ext cx="48" cy="3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284"/>
              <p:cNvSpPr>
                <a:spLocks noChangeShapeType="1"/>
              </p:cNvSpPr>
              <p:nvPr/>
            </p:nvSpPr>
            <p:spPr bwMode="auto">
              <a:xfrm>
                <a:off x="1797" y="2583"/>
                <a:ext cx="48" cy="4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285"/>
              <p:cNvSpPr>
                <a:spLocks noChangeShapeType="1"/>
              </p:cNvSpPr>
              <p:nvPr/>
            </p:nvSpPr>
            <p:spPr bwMode="auto">
              <a:xfrm>
                <a:off x="1845" y="2623"/>
                <a:ext cx="47" cy="4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Line 286"/>
              <p:cNvSpPr>
                <a:spLocks noChangeShapeType="1"/>
              </p:cNvSpPr>
              <p:nvPr/>
            </p:nvSpPr>
            <p:spPr bwMode="auto">
              <a:xfrm>
                <a:off x="1892" y="2668"/>
                <a:ext cx="46" cy="4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287"/>
              <p:cNvSpPr>
                <a:spLocks noChangeShapeType="1"/>
              </p:cNvSpPr>
              <p:nvPr/>
            </p:nvSpPr>
            <p:spPr bwMode="auto">
              <a:xfrm>
                <a:off x="1938" y="2717"/>
                <a:ext cx="43" cy="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288"/>
              <p:cNvSpPr>
                <a:spLocks noChangeShapeType="1"/>
              </p:cNvSpPr>
              <p:nvPr/>
            </p:nvSpPr>
            <p:spPr bwMode="auto">
              <a:xfrm>
                <a:off x="1981" y="2770"/>
                <a:ext cx="42" cy="5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289"/>
              <p:cNvSpPr>
                <a:spLocks noChangeShapeType="1"/>
              </p:cNvSpPr>
              <p:nvPr/>
            </p:nvSpPr>
            <p:spPr bwMode="auto">
              <a:xfrm>
                <a:off x="2023" y="2828"/>
                <a:ext cx="39" cy="6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290"/>
              <p:cNvSpPr>
                <a:spLocks noChangeShapeType="1"/>
              </p:cNvSpPr>
              <p:nvPr/>
            </p:nvSpPr>
            <p:spPr bwMode="auto">
              <a:xfrm>
                <a:off x="2062" y="2890"/>
                <a:ext cx="36" cy="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291"/>
              <p:cNvSpPr>
                <a:spLocks noChangeShapeType="1"/>
              </p:cNvSpPr>
              <p:nvPr/>
            </p:nvSpPr>
            <p:spPr bwMode="auto">
              <a:xfrm>
                <a:off x="2098" y="2956"/>
                <a:ext cx="33" cy="7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292"/>
              <p:cNvSpPr>
                <a:spLocks noChangeShapeType="1"/>
              </p:cNvSpPr>
              <p:nvPr/>
            </p:nvSpPr>
            <p:spPr bwMode="auto">
              <a:xfrm>
                <a:off x="2131" y="3026"/>
                <a:ext cx="29" cy="7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293"/>
              <p:cNvSpPr>
                <a:spLocks noChangeShapeType="1"/>
              </p:cNvSpPr>
              <p:nvPr/>
            </p:nvSpPr>
            <p:spPr bwMode="auto">
              <a:xfrm>
                <a:off x="2160" y="3101"/>
                <a:ext cx="26" cy="7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294"/>
              <p:cNvSpPr>
                <a:spLocks noChangeShapeType="1"/>
              </p:cNvSpPr>
              <p:nvPr/>
            </p:nvSpPr>
            <p:spPr bwMode="auto">
              <a:xfrm>
                <a:off x="2186" y="3180"/>
                <a:ext cx="20" cy="8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295"/>
              <p:cNvSpPr>
                <a:spLocks noChangeShapeType="1"/>
              </p:cNvSpPr>
              <p:nvPr/>
            </p:nvSpPr>
            <p:spPr bwMode="auto">
              <a:xfrm>
                <a:off x="1568" y="2392"/>
                <a:ext cx="53" cy="2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296"/>
              <p:cNvSpPr>
                <a:spLocks noChangeShapeType="1"/>
              </p:cNvSpPr>
              <p:nvPr/>
            </p:nvSpPr>
            <p:spPr bwMode="auto">
              <a:xfrm>
                <a:off x="1621" y="2412"/>
                <a:ext cx="54" cy="2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297"/>
              <p:cNvSpPr>
                <a:spLocks noChangeShapeType="1"/>
              </p:cNvSpPr>
              <p:nvPr/>
            </p:nvSpPr>
            <p:spPr bwMode="auto">
              <a:xfrm>
                <a:off x="1675" y="2436"/>
                <a:ext cx="54" cy="2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298"/>
              <p:cNvSpPr>
                <a:spLocks noChangeShapeType="1"/>
              </p:cNvSpPr>
              <p:nvPr/>
            </p:nvSpPr>
            <p:spPr bwMode="auto">
              <a:xfrm>
                <a:off x="1729" y="2464"/>
                <a:ext cx="54" cy="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Line 299"/>
              <p:cNvSpPr>
                <a:spLocks noChangeShapeType="1"/>
              </p:cNvSpPr>
              <p:nvPr/>
            </p:nvSpPr>
            <p:spPr bwMode="auto">
              <a:xfrm>
                <a:off x="1783" y="2496"/>
                <a:ext cx="53" cy="3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Line 300"/>
              <p:cNvSpPr>
                <a:spLocks noChangeShapeType="1"/>
              </p:cNvSpPr>
              <p:nvPr/>
            </p:nvSpPr>
            <p:spPr bwMode="auto">
              <a:xfrm>
                <a:off x="1836" y="2533"/>
                <a:ext cx="52" cy="4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301"/>
              <p:cNvSpPr>
                <a:spLocks noChangeShapeType="1"/>
              </p:cNvSpPr>
              <p:nvPr/>
            </p:nvSpPr>
            <p:spPr bwMode="auto">
              <a:xfrm>
                <a:off x="1888" y="2574"/>
                <a:ext cx="52" cy="4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302"/>
              <p:cNvSpPr>
                <a:spLocks noChangeShapeType="1"/>
              </p:cNvSpPr>
              <p:nvPr/>
            </p:nvSpPr>
            <p:spPr bwMode="auto">
              <a:xfrm>
                <a:off x="1940" y="2620"/>
                <a:ext cx="49" cy="5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303"/>
              <p:cNvSpPr>
                <a:spLocks noChangeShapeType="1"/>
              </p:cNvSpPr>
              <p:nvPr/>
            </p:nvSpPr>
            <p:spPr bwMode="auto">
              <a:xfrm>
                <a:off x="1989" y="2670"/>
                <a:ext cx="49" cy="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304"/>
              <p:cNvSpPr>
                <a:spLocks noChangeShapeType="1"/>
              </p:cNvSpPr>
              <p:nvPr/>
            </p:nvSpPr>
            <p:spPr bwMode="auto">
              <a:xfrm>
                <a:off x="2038" y="2725"/>
                <a:ext cx="46" cy="6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305"/>
              <p:cNvSpPr>
                <a:spLocks noChangeShapeType="1"/>
              </p:cNvSpPr>
              <p:nvPr/>
            </p:nvSpPr>
            <p:spPr bwMode="auto">
              <a:xfrm>
                <a:off x="2084" y="2785"/>
                <a:ext cx="43" cy="6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Line 306"/>
              <p:cNvSpPr>
                <a:spLocks noChangeShapeType="1"/>
              </p:cNvSpPr>
              <p:nvPr/>
            </p:nvSpPr>
            <p:spPr bwMode="auto">
              <a:xfrm>
                <a:off x="2127" y="2850"/>
                <a:ext cx="41" cy="6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Line 307"/>
              <p:cNvSpPr>
                <a:spLocks noChangeShapeType="1"/>
              </p:cNvSpPr>
              <p:nvPr/>
            </p:nvSpPr>
            <p:spPr bwMode="auto">
              <a:xfrm>
                <a:off x="2168" y="2919"/>
                <a:ext cx="37" cy="7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Line 308"/>
              <p:cNvSpPr>
                <a:spLocks noChangeShapeType="1"/>
              </p:cNvSpPr>
              <p:nvPr/>
            </p:nvSpPr>
            <p:spPr bwMode="auto">
              <a:xfrm>
                <a:off x="2205" y="2993"/>
                <a:ext cx="34" cy="7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Line 309"/>
              <p:cNvSpPr>
                <a:spLocks noChangeShapeType="1"/>
              </p:cNvSpPr>
              <p:nvPr/>
            </p:nvSpPr>
            <p:spPr bwMode="auto">
              <a:xfrm>
                <a:off x="2239" y="3072"/>
                <a:ext cx="30" cy="8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Line 310"/>
              <p:cNvSpPr>
                <a:spLocks noChangeShapeType="1"/>
              </p:cNvSpPr>
              <p:nvPr/>
            </p:nvSpPr>
            <p:spPr bwMode="auto">
              <a:xfrm>
                <a:off x="2269" y="3155"/>
                <a:ext cx="25" cy="8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Line 311"/>
              <p:cNvSpPr>
                <a:spLocks noChangeShapeType="1"/>
              </p:cNvSpPr>
              <p:nvPr/>
            </p:nvSpPr>
            <p:spPr bwMode="auto">
              <a:xfrm>
                <a:off x="1585" y="2337"/>
                <a:ext cx="58" cy="1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Line 312"/>
              <p:cNvSpPr>
                <a:spLocks noChangeShapeType="1"/>
              </p:cNvSpPr>
              <p:nvPr/>
            </p:nvSpPr>
            <p:spPr bwMode="auto">
              <a:xfrm>
                <a:off x="1643" y="2356"/>
                <a:ext cx="58" cy="2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Line 313"/>
              <p:cNvSpPr>
                <a:spLocks noChangeShapeType="1"/>
              </p:cNvSpPr>
              <p:nvPr/>
            </p:nvSpPr>
            <p:spPr bwMode="auto">
              <a:xfrm>
                <a:off x="1701" y="2380"/>
                <a:ext cx="58" cy="2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Line 314"/>
              <p:cNvSpPr>
                <a:spLocks noChangeShapeType="1"/>
              </p:cNvSpPr>
              <p:nvPr/>
            </p:nvSpPr>
            <p:spPr bwMode="auto">
              <a:xfrm>
                <a:off x="1759" y="2408"/>
                <a:ext cx="58" cy="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Line 315"/>
              <p:cNvSpPr>
                <a:spLocks noChangeShapeType="1"/>
              </p:cNvSpPr>
              <p:nvPr/>
            </p:nvSpPr>
            <p:spPr bwMode="auto">
              <a:xfrm>
                <a:off x="1817" y="2440"/>
                <a:ext cx="58" cy="3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Line 316"/>
              <p:cNvSpPr>
                <a:spLocks noChangeShapeType="1"/>
              </p:cNvSpPr>
              <p:nvPr/>
            </p:nvSpPr>
            <p:spPr bwMode="auto">
              <a:xfrm>
                <a:off x="1875" y="2477"/>
                <a:ext cx="57" cy="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Line 317"/>
              <p:cNvSpPr>
                <a:spLocks noChangeShapeType="1"/>
              </p:cNvSpPr>
              <p:nvPr/>
            </p:nvSpPr>
            <p:spPr bwMode="auto">
              <a:xfrm>
                <a:off x="1932" y="2520"/>
                <a:ext cx="56" cy="4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318"/>
              <p:cNvSpPr>
                <a:spLocks noChangeShapeType="1"/>
              </p:cNvSpPr>
              <p:nvPr/>
            </p:nvSpPr>
            <p:spPr bwMode="auto">
              <a:xfrm>
                <a:off x="1988" y="2566"/>
                <a:ext cx="55" cy="5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Line 319"/>
              <p:cNvSpPr>
                <a:spLocks noChangeShapeType="1"/>
              </p:cNvSpPr>
              <p:nvPr/>
            </p:nvSpPr>
            <p:spPr bwMode="auto">
              <a:xfrm>
                <a:off x="2043" y="2619"/>
                <a:ext cx="53" cy="5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Line 320"/>
              <p:cNvSpPr>
                <a:spLocks noChangeShapeType="1"/>
              </p:cNvSpPr>
              <p:nvPr/>
            </p:nvSpPr>
            <p:spPr bwMode="auto">
              <a:xfrm>
                <a:off x="2096" y="2676"/>
                <a:ext cx="51" cy="6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Line 321"/>
              <p:cNvSpPr>
                <a:spLocks noChangeShapeType="1"/>
              </p:cNvSpPr>
              <p:nvPr/>
            </p:nvSpPr>
            <p:spPr bwMode="auto">
              <a:xfrm>
                <a:off x="2147" y="2738"/>
                <a:ext cx="49" cy="6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322"/>
              <p:cNvSpPr>
                <a:spLocks noChangeShapeType="1"/>
              </p:cNvSpPr>
              <p:nvPr/>
            </p:nvSpPr>
            <p:spPr bwMode="auto">
              <a:xfrm>
                <a:off x="2196" y="2805"/>
                <a:ext cx="45" cy="7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Line 323"/>
              <p:cNvSpPr>
                <a:spLocks noChangeShapeType="1"/>
              </p:cNvSpPr>
              <p:nvPr/>
            </p:nvSpPr>
            <p:spPr bwMode="auto">
              <a:xfrm>
                <a:off x="2241" y="2878"/>
                <a:ext cx="42" cy="7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Line 324"/>
              <p:cNvSpPr>
                <a:spLocks noChangeShapeType="1"/>
              </p:cNvSpPr>
              <p:nvPr/>
            </p:nvSpPr>
            <p:spPr bwMode="auto">
              <a:xfrm>
                <a:off x="2283" y="2955"/>
                <a:ext cx="39" cy="8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Line 325"/>
              <p:cNvSpPr>
                <a:spLocks noChangeShapeType="1"/>
              </p:cNvSpPr>
              <p:nvPr/>
            </p:nvSpPr>
            <p:spPr bwMode="auto">
              <a:xfrm>
                <a:off x="2322" y="3038"/>
                <a:ext cx="34" cy="8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Line 326"/>
              <p:cNvSpPr>
                <a:spLocks noChangeShapeType="1"/>
              </p:cNvSpPr>
              <p:nvPr/>
            </p:nvSpPr>
            <p:spPr bwMode="auto">
              <a:xfrm>
                <a:off x="2356" y="3125"/>
                <a:ext cx="30" cy="9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Line 327"/>
              <p:cNvSpPr>
                <a:spLocks noChangeShapeType="1"/>
              </p:cNvSpPr>
              <p:nvPr/>
            </p:nvSpPr>
            <p:spPr bwMode="auto">
              <a:xfrm>
                <a:off x="1602" y="2278"/>
                <a:ext cx="62" cy="1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Line 328"/>
              <p:cNvSpPr>
                <a:spLocks noChangeShapeType="1"/>
              </p:cNvSpPr>
              <p:nvPr/>
            </p:nvSpPr>
            <p:spPr bwMode="auto">
              <a:xfrm>
                <a:off x="1664" y="2296"/>
                <a:ext cx="63" cy="2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Line 329"/>
              <p:cNvSpPr>
                <a:spLocks noChangeShapeType="1"/>
              </p:cNvSpPr>
              <p:nvPr/>
            </p:nvSpPr>
            <p:spPr bwMode="auto">
              <a:xfrm>
                <a:off x="1727" y="2319"/>
                <a:ext cx="62" cy="2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Line 330"/>
              <p:cNvSpPr>
                <a:spLocks noChangeShapeType="1"/>
              </p:cNvSpPr>
              <p:nvPr/>
            </p:nvSpPr>
            <p:spPr bwMode="auto">
              <a:xfrm>
                <a:off x="1789" y="2347"/>
                <a:ext cx="63" cy="3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Line 331"/>
              <p:cNvSpPr>
                <a:spLocks noChangeShapeType="1"/>
              </p:cNvSpPr>
              <p:nvPr/>
            </p:nvSpPr>
            <p:spPr bwMode="auto">
              <a:xfrm>
                <a:off x="1852" y="2380"/>
                <a:ext cx="63" cy="3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Line 332"/>
              <p:cNvSpPr>
                <a:spLocks noChangeShapeType="1"/>
              </p:cNvSpPr>
              <p:nvPr/>
            </p:nvSpPr>
            <p:spPr bwMode="auto">
              <a:xfrm>
                <a:off x="1915" y="2417"/>
                <a:ext cx="62" cy="4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Line 333"/>
              <p:cNvSpPr>
                <a:spLocks noChangeShapeType="1"/>
              </p:cNvSpPr>
              <p:nvPr/>
            </p:nvSpPr>
            <p:spPr bwMode="auto">
              <a:xfrm>
                <a:off x="1977" y="2460"/>
                <a:ext cx="62" cy="4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Line 334"/>
              <p:cNvSpPr>
                <a:spLocks noChangeShapeType="1"/>
              </p:cNvSpPr>
              <p:nvPr/>
            </p:nvSpPr>
            <p:spPr bwMode="auto">
              <a:xfrm>
                <a:off x="2039" y="2508"/>
                <a:ext cx="59" cy="5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Line 335"/>
              <p:cNvSpPr>
                <a:spLocks noChangeShapeType="1"/>
              </p:cNvSpPr>
              <p:nvPr/>
            </p:nvSpPr>
            <p:spPr bwMode="auto">
              <a:xfrm>
                <a:off x="2098" y="2562"/>
                <a:ext cx="59" cy="5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336"/>
              <p:cNvSpPr>
                <a:spLocks noChangeShapeType="1"/>
              </p:cNvSpPr>
              <p:nvPr/>
            </p:nvSpPr>
            <p:spPr bwMode="auto">
              <a:xfrm>
                <a:off x="2157" y="2621"/>
                <a:ext cx="56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Line 337"/>
              <p:cNvSpPr>
                <a:spLocks noChangeShapeType="1"/>
              </p:cNvSpPr>
              <p:nvPr/>
            </p:nvSpPr>
            <p:spPr bwMode="auto">
              <a:xfrm>
                <a:off x="2213" y="2685"/>
                <a:ext cx="54" cy="7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Line 338"/>
              <p:cNvSpPr>
                <a:spLocks noChangeShapeType="1"/>
              </p:cNvSpPr>
              <p:nvPr/>
            </p:nvSpPr>
            <p:spPr bwMode="auto">
              <a:xfrm>
                <a:off x="2267" y="2755"/>
                <a:ext cx="51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Line 339"/>
              <p:cNvSpPr>
                <a:spLocks noChangeShapeType="1"/>
              </p:cNvSpPr>
              <p:nvPr/>
            </p:nvSpPr>
            <p:spPr bwMode="auto">
              <a:xfrm>
                <a:off x="2318" y="2831"/>
                <a:ext cx="47" cy="8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Line 340"/>
              <p:cNvSpPr>
                <a:spLocks noChangeShapeType="1"/>
              </p:cNvSpPr>
              <p:nvPr/>
            </p:nvSpPr>
            <p:spPr bwMode="auto">
              <a:xfrm>
                <a:off x="2365" y="2912"/>
                <a:ext cx="44" cy="8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Line 341"/>
              <p:cNvSpPr>
                <a:spLocks noChangeShapeType="1"/>
              </p:cNvSpPr>
              <p:nvPr/>
            </p:nvSpPr>
            <p:spPr bwMode="auto">
              <a:xfrm>
                <a:off x="2409" y="2999"/>
                <a:ext cx="39" cy="9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Line 342"/>
              <p:cNvSpPr>
                <a:spLocks noChangeShapeType="1"/>
              </p:cNvSpPr>
              <p:nvPr/>
            </p:nvSpPr>
            <p:spPr bwMode="auto">
              <a:xfrm>
                <a:off x="2448" y="3091"/>
                <a:ext cx="35" cy="9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Line 343"/>
              <p:cNvSpPr>
                <a:spLocks noChangeShapeType="1"/>
              </p:cNvSpPr>
              <p:nvPr/>
            </p:nvSpPr>
            <p:spPr bwMode="auto">
              <a:xfrm>
                <a:off x="1618" y="2214"/>
                <a:ext cx="66" cy="1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Line 344"/>
              <p:cNvSpPr>
                <a:spLocks noChangeShapeType="1"/>
              </p:cNvSpPr>
              <p:nvPr/>
            </p:nvSpPr>
            <p:spPr bwMode="auto">
              <a:xfrm>
                <a:off x="1684" y="2232"/>
                <a:ext cx="68" cy="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Line 345"/>
              <p:cNvSpPr>
                <a:spLocks noChangeShapeType="1"/>
              </p:cNvSpPr>
              <p:nvPr/>
            </p:nvSpPr>
            <p:spPr bwMode="auto">
              <a:xfrm>
                <a:off x="1752" y="2254"/>
                <a:ext cx="68" cy="2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Line 346"/>
              <p:cNvSpPr>
                <a:spLocks noChangeShapeType="1"/>
              </p:cNvSpPr>
              <p:nvPr/>
            </p:nvSpPr>
            <p:spPr bwMode="auto">
              <a:xfrm>
                <a:off x="1820" y="2281"/>
                <a:ext cx="68" cy="3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Line 347"/>
              <p:cNvSpPr>
                <a:spLocks noChangeShapeType="1"/>
              </p:cNvSpPr>
              <p:nvPr/>
            </p:nvSpPr>
            <p:spPr bwMode="auto">
              <a:xfrm>
                <a:off x="1888" y="2314"/>
                <a:ext cx="67" cy="3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Line 348"/>
              <p:cNvSpPr>
                <a:spLocks noChangeShapeType="1"/>
              </p:cNvSpPr>
              <p:nvPr/>
            </p:nvSpPr>
            <p:spPr bwMode="auto">
              <a:xfrm>
                <a:off x="1955" y="2352"/>
                <a:ext cx="68" cy="4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Line 349"/>
              <p:cNvSpPr>
                <a:spLocks noChangeShapeType="1"/>
              </p:cNvSpPr>
              <p:nvPr/>
            </p:nvSpPr>
            <p:spPr bwMode="auto">
              <a:xfrm>
                <a:off x="2023" y="2396"/>
                <a:ext cx="67" cy="4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Line 350"/>
              <p:cNvSpPr>
                <a:spLocks noChangeShapeType="1"/>
              </p:cNvSpPr>
              <p:nvPr/>
            </p:nvSpPr>
            <p:spPr bwMode="auto">
              <a:xfrm>
                <a:off x="2090" y="2445"/>
                <a:ext cx="65" cy="5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Line 351"/>
              <p:cNvSpPr>
                <a:spLocks noChangeShapeType="1"/>
              </p:cNvSpPr>
              <p:nvPr/>
            </p:nvSpPr>
            <p:spPr bwMode="auto">
              <a:xfrm>
                <a:off x="2155" y="2500"/>
                <a:ext cx="65" cy="6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Line 352"/>
              <p:cNvSpPr>
                <a:spLocks noChangeShapeType="1"/>
              </p:cNvSpPr>
              <p:nvPr/>
            </p:nvSpPr>
            <p:spPr bwMode="auto">
              <a:xfrm>
                <a:off x="2220" y="2561"/>
                <a:ext cx="62" cy="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Line 353"/>
              <p:cNvSpPr>
                <a:spLocks noChangeShapeType="1"/>
              </p:cNvSpPr>
              <p:nvPr/>
            </p:nvSpPr>
            <p:spPr bwMode="auto">
              <a:xfrm>
                <a:off x="2282" y="2627"/>
                <a:ext cx="59" cy="7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Line 354"/>
              <p:cNvSpPr>
                <a:spLocks noChangeShapeType="1"/>
              </p:cNvSpPr>
              <p:nvPr/>
            </p:nvSpPr>
            <p:spPr bwMode="auto">
              <a:xfrm>
                <a:off x="2341" y="2700"/>
                <a:ext cx="57" cy="7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Line 355"/>
              <p:cNvSpPr>
                <a:spLocks noChangeShapeType="1"/>
              </p:cNvSpPr>
              <p:nvPr/>
            </p:nvSpPr>
            <p:spPr bwMode="auto">
              <a:xfrm>
                <a:off x="2398" y="2779"/>
                <a:ext cx="53" cy="8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Line 356"/>
              <p:cNvSpPr>
                <a:spLocks noChangeShapeType="1"/>
              </p:cNvSpPr>
              <p:nvPr/>
            </p:nvSpPr>
            <p:spPr bwMode="auto">
              <a:xfrm>
                <a:off x="2451" y="2863"/>
                <a:ext cx="49" cy="9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Line 357"/>
              <p:cNvSpPr>
                <a:spLocks noChangeShapeType="1"/>
              </p:cNvSpPr>
              <p:nvPr/>
            </p:nvSpPr>
            <p:spPr bwMode="auto">
              <a:xfrm>
                <a:off x="2500" y="2954"/>
                <a:ext cx="46" cy="9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Line 358"/>
              <p:cNvSpPr>
                <a:spLocks noChangeShapeType="1"/>
              </p:cNvSpPr>
              <p:nvPr/>
            </p:nvSpPr>
            <p:spPr bwMode="auto">
              <a:xfrm>
                <a:off x="2546" y="3051"/>
                <a:ext cx="40" cy="10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Line 359"/>
              <p:cNvSpPr>
                <a:spLocks noChangeShapeType="1"/>
              </p:cNvSpPr>
              <p:nvPr/>
            </p:nvSpPr>
            <p:spPr bwMode="auto">
              <a:xfrm>
                <a:off x="1632" y="2146"/>
                <a:ext cx="72" cy="1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Line 360"/>
              <p:cNvSpPr>
                <a:spLocks noChangeShapeType="1"/>
              </p:cNvSpPr>
              <p:nvPr/>
            </p:nvSpPr>
            <p:spPr bwMode="auto">
              <a:xfrm>
                <a:off x="1704" y="2162"/>
                <a:ext cx="72" cy="2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Line 361"/>
              <p:cNvSpPr>
                <a:spLocks noChangeShapeType="1"/>
              </p:cNvSpPr>
              <p:nvPr/>
            </p:nvSpPr>
            <p:spPr bwMode="auto">
              <a:xfrm>
                <a:off x="1776" y="2184"/>
                <a:ext cx="73" cy="27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Line 362"/>
              <p:cNvSpPr>
                <a:spLocks noChangeShapeType="1"/>
              </p:cNvSpPr>
              <p:nvPr/>
            </p:nvSpPr>
            <p:spPr bwMode="auto">
              <a:xfrm>
                <a:off x="1849" y="2211"/>
                <a:ext cx="74" cy="3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Line 363"/>
              <p:cNvSpPr>
                <a:spLocks noChangeShapeType="1"/>
              </p:cNvSpPr>
              <p:nvPr/>
            </p:nvSpPr>
            <p:spPr bwMode="auto">
              <a:xfrm>
                <a:off x="1923" y="2243"/>
                <a:ext cx="73" cy="3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Line 364"/>
              <p:cNvSpPr>
                <a:spLocks noChangeShapeType="1"/>
              </p:cNvSpPr>
              <p:nvPr/>
            </p:nvSpPr>
            <p:spPr bwMode="auto">
              <a:xfrm>
                <a:off x="1996" y="2281"/>
                <a:ext cx="74" cy="4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Line 365"/>
              <p:cNvSpPr>
                <a:spLocks noChangeShapeType="1"/>
              </p:cNvSpPr>
              <p:nvPr/>
            </p:nvSpPr>
            <p:spPr bwMode="auto">
              <a:xfrm>
                <a:off x="2070" y="2325"/>
                <a:ext cx="73" cy="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Line 366"/>
              <p:cNvSpPr>
                <a:spLocks noChangeShapeType="1"/>
              </p:cNvSpPr>
              <p:nvPr/>
            </p:nvSpPr>
            <p:spPr bwMode="auto">
              <a:xfrm>
                <a:off x="2143" y="2376"/>
                <a:ext cx="71" cy="5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Line 367"/>
              <p:cNvSpPr>
                <a:spLocks noChangeShapeType="1"/>
              </p:cNvSpPr>
              <p:nvPr/>
            </p:nvSpPr>
            <p:spPr bwMode="auto">
              <a:xfrm>
                <a:off x="2214" y="2432"/>
                <a:ext cx="70" cy="6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Line 368"/>
              <p:cNvSpPr>
                <a:spLocks noChangeShapeType="1"/>
              </p:cNvSpPr>
              <p:nvPr/>
            </p:nvSpPr>
            <p:spPr bwMode="auto">
              <a:xfrm>
                <a:off x="2284" y="2494"/>
                <a:ext cx="69" cy="6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Line 369"/>
              <p:cNvSpPr>
                <a:spLocks noChangeShapeType="1"/>
              </p:cNvSpPr>
              <p:nvPr/>
            </p:nvSpPr>
            <p:spPr bwMode="auto">
              <a:xfrm>
                <a:off x="2353" y="2563"/>
                <a:ext cx="65" cy="7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Line 370"/>
              <p:cNvSpPr>
                <a:spLocks noChangeShapeType="1"/>
              </p:cNvSpPr>
              <p:nvPr/>
            </p:nvSpPr>
            <p:spPr bwMode="auto">
              <a:xfrm>
                <a:off x="2418" y="2639"/>
                <a:ext cx="63" cy="8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Line 371"/>
              <p:cNvSpPr>
                <a:spLocks noChangeShapeType="1"/>
              </p:cNvSpPr>
              <p:nvPr/>
            </p:nvSpPr>
            <p:spPr bwMode="auto">
              <a:xfrm>
                <a:off x="2481" y="2721"/>
                <a:ext cx="60" cy="8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Line 372"/>
              <p:cNvSpPr>
                <a:spLocks noChangeShapeType="1"/>
              </p:cNvSpPr>
              <p:nvPr/>
            </p:nvSpPr>
            <p:spPr bwMode="auto">
              <a:xfrm>
                <a:off x="2541" y="2809"/>
                <a:ext cx="55" cy="9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Line 373"/>
              <p:cNvSpPr>
                <a:spLocks noChangeShapeType="1"/>
              </p:cNvSpPr>
              <p:nvPr/>
            </p:nvSpPr>
            <p:spPr bwMode="auto">
              <a:xfrm>
                <a:off x="2596" y="2904"/>
                <a:ext cx="51" cy="10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Line 374"/>
              <p:cNvSpPr>
                <a:spLocks noChangeShapeType="1"/>
              </p:cNvSpPr>
              <p:nvPr/>
            </p:nvSpPr>
            <p:spPr bwMode="auto">
              <a:xfrm>
                <a:off x="2647" y="3005"/>
                <a:ext cx="46" cy="10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Line 375"/>
              <p:cNvSpPr>
                <a:spLocks noChangeShapeType="1"/>
              </p:cNvSpPr>
              <p:nvPr/>
            </p:nvSpPr>
            <p:spPr bwMode="auto">
              <a:xfrm>
                <a:off x="1646" y="2072"/>
                <a:ext cx="76" cy="1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Line 376"/>
              <p:cNvSpPr>
                <a:spLocks noChangeShapeType="1"/>
              </p:cNvSpPr>
              <p:nvPr/>
            </p:nvSpPr>
            <p:spPr bwMode="auto">
              <a:xfrm>
                <a:off x="1722" y="2088"/>
                <a:ext cx="78" cy="2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Line 377"/>
              <p:cNvSpPr>
                <a:spLocks noChangeShapeType="1"/>
              </p:cNvSpPr>
              <p:nvPr/>
            </p:nvSpPr>
            <p:spPr bwMode="auto">
              <a:xfrm>
                <a:off x="1800" y="2108"/>
                <a:ext cx="79" cy="2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Line 378"/>
              <p:cNvSpPr>
                <a:spLocks noChangeShapeType="1"/>
              </p:cNvSpPr>
              <p:nvPr/>
            </p:nvSpPr>
            <p:spPr bwMode="auto">
              <a:xfrm>
                <a:off x="1879" y="2134"/>
                <a:ext cx="79" cy="3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Line 379"/>
              <p:cNvSpPr>
                <a:spLocks noChangeShapeType="1"/>
              </p:cNvSpPr>
              <p:nvPr/>
            </p:nvSpPr>
            <p:spPr bwMode="auto">
              <a:xfrm>
                <a:off x="1958" y="2167"/>
                <a:ext cx="80" cy="3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380"/>
              <p:cNvSpPr>
                <a:spLocks noChangeShapeType="1"/>
              </p:cNvSpPr>
              <p:nvPr/>
            </p:nvSpPr>
            <p:spPr bwMode="auto">
              <a:xfrm>
                <a:off x="2038" y="2205"/>
                <a:ext cx="79" cy="4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381"/>
              <p:cNvSpPr>
                <a:spLocks noChangeShapeType="1"/>
              </p:cNvSpPr>
              <p:nvPr/>
            </p:nvSpPr>
            <p:spPr bwMode="auto">
              <a:xfrm>
                <a:off x="2117" y="2249"/>
                <a:ext cx="79" cy="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Line 382"/>
              <p:cNvSpPr>
                <a:spLocks noChangeShapeType="1"/>
              </p:cNvSpPr>
              <p:nvPr/>
            </p:nvSpPr>
            <p:spPr bwMode="auto">
              <a:xfrm>
                <a:off x="2196" y="2300"/>
                <a:ext cx="78" cy="5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Line 383"/>
              <p:cNvSpPr>
                <a:spLocks noChangeShapeType="1"/>
              </p:cNvSpPr>
              <p:nvPr/>
            </p:nvSpPr>
            <p:spPr bwMode="auto">
              <a:xfrm>
                <a:off x="2274" y="2358"/>
                <a:ext cx="77" cy="6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Line 384"/>
              <p:cNvSpPr>
                <a:spLocks noChangeShapeType="1"/>
              </p:cNvSpPr>
              <p:nvPr/>
            </p:nvSpPr>
            <p:spPr bwMode="auto">
              <a:xfrm>
                <a:off x="2351" y="2422"/>
                <a:ext cx="75" cy="7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Line 385"/>
              <p:cNvSpPr>
                <a:spLocks noChangeShapeType="1"/>
              </p:cNvSpPr>
              <p:nvPr/>
            </p:nvSpPr>
            <p:spPr bwMode="auto">
              <a:xfrm>
                <a:off x="2426" y="2493"/>
                <a:ext cx="72" cy="7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Line 386"/>
              <p:cNvSpPr>
                <a:spLocks noChangeShapeType="1"/>
              </p:cNvSpPr>
              <p:nvPr/>
            </p:nvSpPr>
            <p:spPr bwMode="auto">
              <a:xfrm>
                <a:off x="2498" y="2571"/>
                <a:ext cx="70" cy="8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Line 387"/>
              <p:cNvSpPr>
                <a:spLocks noChangeShapeType="1"/>
              </p:cNvSpPr>
              <p:nvPr/>
            </p:nvSpPr>
            <p:spPr bwMode="auto">
              <a:xfrm>
                <a:off x="2568" y="2656"/>
                <a:ext cx="66" cy="92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Line 388"/>
              <p:cNvSpPr>
                <a:spLocks noChangeShapeType="1"/>
              </p:cNvSpPr>
              <p:nvPr/>
            </p:nvSpPr>
            <p:spPr bwMode="auto">
              <a:xfrm>
                <a:off x="2634" y="2748"/>
                <a:ext cx="63" cy="9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Line 389"/>
              <p:cNvSpPr>
                <a:spLocks noChangeShapeType="1"/>
              </p:cNvSpPr>
              <p:nvPr/>
            </p:nvSpPr>
            <p:spPr bwMode="auto">
              <a:xfrm>
                <a:off x="2697" y="2847"/>
                <a:ext cx="57" cy="10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Line 390"/>
              <p:cNvSpPr>
                <a:spLocks noChangeShapeType="1"/>
              </p:cNvSpPr>
              <p:nvPr/>
            </p:nvSpPr>
            <p:spPr bwMode="auto">
              <a:xfrm>
                <a:off x="2754" y="2953"/>
                <a:ext cx="53" cy="11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Line 391"/>
              <p:cNvSpPr>
                <a:spLocks noChangeShapeType="1"/>
              </p:cNvSpPr>
              <p:nvPr/>
            </p:nvSpPr>
            <p:spPr bwMode="auto">
              <a:xfrm>
                <a:off x="1658" y="1994"/>
                <a:ext cx="81" cy="14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Line 392"/>
              <p:cNvSpPr>
                <a:spLocks noChangeShapeType="1"/>
              </p:cNvSpPr>
              <p:nvPr/>
            </p:nvSpPr>
            <p:spPr bwMode="auto">
              <a:xfrm>
                <a:off x="1739" y="2008"/>
                <a:ext cx="84" cy="1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Line 393"/>
              <p:cNvSpPr>
                <a:spLocks noChangeShapeType="1"/>
              </p:cNvSpPr>
              <p:nvPr/>
            </p:nvSpPr>
            <p:spPr bwMode="auto">
              <a:xfrm>
                <a:off x="1823" y="2027"/>
                <a:ext cx="85" cy="2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Line 394"/>
              <p:cNvSpPr>
                <a:spLocks noChangeShapeType="1"/>
              </p:cNvSpPr>
              <p:nvPr/>
            </p:nvSpPr>
            <p:spPr bwMode="auto">
              <a:xfrm>
                <a:off x="1908" y="2053"/>
                <a:ext cx="85" cy="3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Line 395"/>
              <p:cNvSpPr>
                <a:spLocks noChangeShapeType="1"/>
              </p:cNvSpPr>
              <p:nvPr/>
            </p:nvSpPr>
            <p:spPr bwMode="auto">
              <a:xfrm>
                <a:off x="1993" y="2084"/>
                <a:ext cx="86" cy="3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Line 396"/>
              <p:cNvSpPr>
                <a:spLocks noChangeShapeType="1"/>
              </p:cNvSpPr>
              <p:nvPr/>
            </p:nvSpPr>
            <p:spPr bwMode="auto">
              <a:xfrm>
                <a:off x="2079" y="2122"/>
                <a:ext cx="86" cy="45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Line 397"/>
              <p:cNvSpPr>
                <a:spLocks noChangeShapeType="1"/>
              </p:cNvSpPr>
              <p:nvPr/>
            </p:nvSpPr>
            <p:spPr bwMode="auto">
              <a:xfrm>
                <a:off x="2165" y="2167"/>
                <a:ext cx="86" cy="5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Line 398"/>
              <p:cNvSpPr>
                <a:spLocks noChangeShapeType="1"/>
              </p:cNvSpPr>
              <p:nvPr/>
            </p:nvSpPr>
            <p:spPr bwMode="auto">
              <a:xfrm>
                <a:off x="2251" y="2218"/>
                <a:ext cx="85" cy="59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Line 399"/>
              <p:cNvSpPr>
                <a:spLocks noChangeShapeType="1"/>
              </p:cNvSpPr>
              <p:nvPr/>
            </p:nvSpPr>
            <p:spPr bwMode="auto">
              <a:xfrm>
                <a:off x="2336" y="2277"/>
                <a:ext cx="84" cy="6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Line 400"/>
              <p:cNvSpPr>
                <a:spLocks noChangeShapeType="1"/>
              </p:cNvSpPr>
              <p:nvPr/>
            </p:nvSpPr>
            <p:spPr bwMode="auto">
              <a:xfrm>
                <a:off x="2420" y="2343"/>
                <a:ext cx="82" cy="7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Line 401"/>
              <p:cNvSpPr>
                <a:spLocks noChangeShapeType="1"/>
              </p:cNvSpPr>
              <p:nvPr/>
            </p:nvSpPr>
            <p:spPr bwMode="auto">
              <a:xfrm>
                <a:off x="2502" y="2416"/>
                <a:ext cx="79" cy="80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Line 402"/>
              <p:cNvSpPr>
                <a:spLocks noChangeShapeType="1"/>
              </p:cNvSpPr>
              <p:nvPr/>
            </p:nvSpPr>
            <p:spPr bwMode="auto">
              <a:xfrm>
                <a:off x="2581" y="2496"/>
                <a:ext cx="77" cy="88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Line 403"/>
              <p:cNvSpPr>
                <a:spLocks noChangeShapeType="1"/>
              </p:cNvSpPr>
              <p:nvPr/>
            </p:nvSpPr>
            <p:spPr bwMode="auto">
              <a:xfrm>
                <a:off x="2658" y="2584"/>
                <a:ext cx="74" cy="96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Line 404"/>
              <p:cNvSpPr>
                <a:spLocks noChangeShapeType="1"/>
              </p:cNvSpPr>
              <p:nvPr/>
            </p:nvSpPr>
            <p:spPr bwMode="auto">
              <a:xfrm>
                <a:off x="2732" y="2680"/>
                <a:ext cx="69" cy="103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Line 405"/>
              <p:cNvSpPr>
                <a:spLocks noChangeShapeType="1"/>
              </p:cNvSpPr>
              <p:nvPr/>
            </p:nvSpPr>
            <p:spPr bwMode="auto">
              <a:xfrm>
                <a:off x="2801" y="2783"/>
                <a:ext cx="65" cy="111"/>
              </a:xfrm>
              <a:prstGeom prst="line">
                <a:avLst/>
              </a:prstGeom>
              <a:noFill/>
              <a:ln w="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Line 407"/>
            <p:cNvSpPr>
              <a:spLocks noChangeShapeType="1"/>
            </p:cNvSpPr>
            <p:nvPr/>
          </p:nvSpPr>
          <p:spPr bwMode="auto">
            <a:xfrm>
              <a:off x="2866" y="2894"/>
              <a:ext cx="60" cy="11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408"/>
            <p:cNvSpPr>
              <a:spLocks noChangeShapeType="1"/>
            </p:cNvSpPr>
            <p:nvPr/>
          </p:nvSpPr>
          <p:spPr bwMode="auto">
            <a:xfrm>
              <a:off x="1668" y="1911"/>
              <a:ext cx="87" cy="1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409"/>
            <p:cNvSpPr>
              <a:spLocks noChangeShapeType="1"/>
            </p:cNvSpPr>
            <p:nvPr/>
          </p:nvSpPr>
          <p:spPr bwMode="auto">
            <a:xfrm>
              <a:off x="1755" y="1922"/>
              <a:ext cx="90" cy="1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410"/>
            <p:cNvSpPr>
              <a:spLocks noChangeShapeType="1"/>
            </p:cNvSpPr>
            <p:nvPr/>
          </p:nvSpPr>
          <p:spPr bwMode="auto">
            <a:xfrm>
              <a:off x="1845" y="1940"/>
              <a:ext cx="90" cy="2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411"/>
            <p:cNvSpPr>
              <a:spLocks noChangeShapeType="1"/>
            </p:cNvSpPr>
            <p:nvPr/>
          </p:nvSpPr>
          <p:spPr bwMode="auto">
            <a:xfrm>
              <a:off x="1935" y="1964"/>
              <a:ext cx="92" cy="3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412"/>
            <p:cNvSpPr>
              <a:spLocks noChangeShapeType="1"/>
            </p:cNvSpPr>
            <p:nvPr/>
          </p:nvSpPr>
          <p:spPr bwMode="auto">
            <a:xfrm>
              <a:off x="2027" y="1995"/>
              <a:ext cx="93" cy="3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413"/>
            <p:cNvSpPr>
              <a:spLocks noChangeShapeType="1"/>
            </p:cNvSpPr>
            <p:nvPr/>
          </p:nvSpPr>
          <p:spPr bwMode="auto">
            <a:xfrm>
              <a:off x="2120" y="2032"/>
              <a:ext cx="93" cy="4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414"/>
            <p:cNvSpPr>
              <a:spLocks noChangeShapeType="1"/>
            </p:cNvSpPr>
            <p:nvPr/>
          </p:nvSpPr>
          <p:spPr bwMode="auto">
            <a:xfrm>
              <a:off x="2213" y="2077"/>
              <a:ext cx="93" cy="5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415"/>
            <p:cNvSpPr>
              <a:spLocks noChangeShapeType="1"/>
            </p:cNvSpPr>
            <p:nvPr/>
          </p:nvSpPr>
          <p:spPr bwMode="auto">
            <a:xfrm>
              <a:off x="2306" y="2129"/>
              <a:ext cx="92" cy="6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416"/>
            <p:cNvSpPr>
              <a:spLocks noChangeShapeType="1"/>
            </p:cNvSpPr>
            <p:nvPr/>
          </p:nvSpPr>
          <p:spPr bwMode="auto">
            <a:xfrm>
              <a:off x="2398" y="2189"/>
              <a:ext cx="92" cy="6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417"/>
            <p:cNvSpPr>
              <a:spLocks noChangeShapeType="1"/>
            </p:cNvSpPr>
            <p:nvPr/>
          </p:nvSpPr>
          <p:spPr bwMode="auto">
            <a:xfrm>
              <a:off x="2490" y="2256"/>
              <a:ext cx="89" cy="7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418"/>
            <p:cNvSpPr>
              <a:spLocks noChangeShapeType="1"/>
            </p:cNvSpPr>
            <p:nvPr/>
          </p:nvSpPr>
          <p:spPr bwMode="auto">
            <a:xfrm>
              <a:off x="2579" y="2331"/>
              <a:ext cx="88" cy="8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419"/>
            <p:cNvSpPr>
              <a:spLocks noChangeShapeType="1"/>
            </p:cNvSpPr>
            <p:nvPr/>
          </p:nvSpPr>
          <p:spPr bwMode="auto">
            <a:xfrm>
              <a:off x="2667" y="2414"/>
              <a:ext cx="85" cy="9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20"/>
            <p:cNvSpPr>
              <a:spLocks noChangeShapeType="1"/>
            </p:cNvSpPr>
            <p:nvPr/>
          </p:nvSpPr>
          <p:spPr bwMode="auto">
            <a:xfrm>
              <a:off x="2752" y="2505"/>
              <a:ext cx="81" cy="10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421"/>
            <p:cNvSpPr>
              <a:spLocks noChangeShapeType="1"/>
            </p:cNvSpPr>
            <p:nvPr/>
          </p:nvSpPr>
          <p:spPr bwMode="auto">
            <a:xfrm>
              <a:off x="2833" y="2605"/>
              <a:ext cx="78" cy="10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422"/>
            <p:cNvSpPr>
              <a:spLocks noChangeShapeType="1"/>
            </p:cNvSpPr>
            <p:nvPr/>
          </p:nvSpPr>
          <p:spPr bwMode="auto">
            <a:xfrm>
              <a:off x="2911" y="2712"/>
              <a:ext cx="72" cy="11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423"/>
            <p:cNvSpPr>
              <a:spLocks noChangeShapeType="1"/>
            </p:cNvSpPr>
            <p:nvPr/>
          </p:nvSpPr>
          <p:spPr bwMode="auto">
            <a:xfrm>
              <a:off x="2983" y="2828"/>
              <a:ext cx="68" cy="12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424"/>
            <p:cNvSpPr>
              <a:spLocks noChangeShapeType="1"/>
            </p:cNvSpPr>
            <p:nvPr/>
          </p:nvSpPr>
          <p:spPr bwMode="auto">
            <a:xfrm>
              <a:off x="1675" y="1821"/>
              <a:ext cx="94" cy="1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25"/>
            <p:cNvSpPr>
              <a:spLocks noChangeShapeType="1"/>
            </p:cNvSpPr>
            <p:nvPr/>
          </p:nvSpPr>
          <p:spPr bwMode="auto">
            <a:xfrm>
              <a:off x="1769" y="1831"/>
              <a:ext cx="96" cy="1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26"/>
            <p:cNvSpPr>
              <a:spLocks noChangeShapeType="1"/>
            </p:cNvSpPr>
            <p:nvPr/>
          </p:nvSpPr>
          <p:spPr bwMode="auto">
            <a:xfrm>
              <a:off x="1865" y="1847"/>
              <a:ext cx="97" cy="2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427"/>
            <p:cNvSpPr>
              <a:spLocks noChangeShapeType="1"/>
            </p:cNvSpPr>
            <p:nvPr/>
          </p:nvSpPr>
          <p:spPr bwMode="auto">
            <a:xfrm>
              <a:off x="1962" y="1869"/>
              <a:ext cx="99" cy="3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428"/>
            <p:cNvSpPr>
              <a:spLocks noChangeShapeType="1"/>
            </p:cNvSpPr>
            <p:nvPr/>
          </p:nvSpPr>
          <p:spPr bwMode="auto">
            <a:xfrm>
              <a:off x="2061" y="1899"/>
              <a:ext cx="100" cy="3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429"/>
            <p:cNvSpPr>
              <a:spLocks noChangeShapeType="1"/>
            </p:cNvSpPr>
            <p:nvPr/>
          </p:nvSpPr>
          <p:spPr bwMode="auto">
            <a:xfrm>
              <a:off x="2161" y="1936"/>
              <a:ext cx="100" cy="4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430"/>
            <p:cNvSpPr>
              <a:spLocks noChangeShapeType="1"/>
            </p:cNvSpPr>
            <p:nvPr/>
          </p:nvSpPr>
          <p:spPr bwMode="auto">
            <a:xfrm>
              <a:off x="2261" y="1980"/>
              <a:ext cx="101" cy="5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431"/>
            <p:cNvSpPr>
              <a:spLocks noChangeShapeType="1"/>
            </p:cNvSpPr>
            <p:nvPr/>
          </p:nvSpPr>
          <p:spPr bwMode="auto">
            <a:xfrm>
              <a:off x="2362" y="2032"/>
              <a:ext cx="100" cy="6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432"/>
            <p:cNvSpPr>
              <a:spLocks noChangeShapeType="1"/>
            </p:cNvSpPr>
            <p:nvPr/>
          </p:nvSpPr>
          <p:spPr bwMode="auto">
            <a:xfrm>
              <a:off x="2462" y="2092"/>
              <a:ext cx="100" cy="6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433"/>
            <p:cNvSpPr>
              <a:spLocks noChangeShapeType="1"/>
            </p:cNvSpPr>
            <p:nvPr/>
          </p:nvSpPr>
          <p:spPr bwMode="auto">
            <a:xfrm>
              <a:off x="2562" y="2161"/>
              <a:ext cx="98" cy="7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34"/>
            <p:cNvSpPr>
              <a:spLocks noChangeShapeType="1"/>
            </p:cNvSpPr>
            <p:nvPr/>
          </p:nvSpPr>
          <p:spPr bwMode="auto">
            <a:xfrm>
              <a:off x="2660" y="2238"/>
              <a:ext cx="96" cy="8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435"/>
            <p:cNvSpPr>
              <a:spLocks noChangeShapeType="1"/>
            </p:cNvSpPr>
            <p:nvPr/>
          </p:nvSpPr>
          <p:spPr bwMode="auto">
            <a:xfrm>
              <a:off x="2756" y="2324"/>
              <a:ext cx="93" cy="9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436"/>
            <p:cNvSpPr>
              <a:spLocks noChangeShapeType="1"/>
            </p:cNvSpPr>
            <p:nvPr/>
          </p:nvSpPr>
          <p:spPr bwMode="auto">
            <a:xfrm>
              <a:off x="2849" y="2418"/>
              <a:ext cx="90" cy="10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437"/>
            <p:cNvSpPr>
              <a:spLocks noChangeShapeType="1"/>
            </p:cNvSpPr>
            <p:nvPr/>
          </p:nvSpPr>
          <p:spPr bwMode="auto">
            <a:xfrm>
              <a:off x="2939" y="2521"/>
              <a:ext cx="85" cy="11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438"/>
            <p:cNvSpPr>
              <a:spLocks noChangeShapeType="1"/>
            </p:cNvSpPr>
            <p:nvPr/>
          </p:nvSpPr>
          <p:spPr bwMode="auto">
            <a:xfrm>
              <a:off x="3024" y="2633"/>
              <a:ext cx="82" cy="12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439"/>
            <p:cNvSpPr>
              <a:spLocks noChangeShapeType="1"/>
            </p:cNvSpPr>
            <p:nvPr/>
          </p:nvSpPr>
          <p:spPr bwMode="auto">
            <a:xfrm>
              <a:off x="3106" y="2754"/>
              <a:ext cx="76" cy="12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440"/>
            <p:cNvSpPr>
              <a:spLocks noChangeShapeType="1"/>
            </p:cNvSpPr>
            <p:nvPr/>
          </p:nvSpPr>
          <p:spPr bwMode="auto">
            <a:xfrm>
              <a:off x="1681" y="1726"/>
              <a:ext cx="100" cy="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441"/>
            <p:cNvSpPr>
              <a:spLocks noChangeShapeType="1"/>
            </p:cNvSpPr>
            <p:nvPr/>
          </p:nvSpPr>
          <p:spPr bwMode="auto">
            <a:xfrm>
              <a:off x="1781" y="1733"/>
              <a:ext cx="102" cy="1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442"/>
            <p:cNvSpPr>
              <a:spLocks noChangeShapeType="1"/>
            </p:cNvSpPr>
            <p:nvPr/>
          </p:nvSpPr>
          <p:spPr bwMode="auto">
            <a:xfrm>
              <a:off x="1883" y="1747"/>
              <a:ext cx="104" cy="2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443"/>
            <p:cNvSpPr>
              <a:spLocks noChangeShapeType="1"/>
            </p:cNvSpPr>
            <p:nvPr/>
          </p:nvSpPr>
          <p:spPr bwMode="auto">
            <a:xfrm>
              <a:off x="1987" y="1767"/>
              <a:ext cx="107" cy="2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444"/>
            <p:cNvSpPr>
              <a:spLocks noChangeShapeType="1"/>
            </p:cNvSpPr>
            <p:nvPr/>
          </p:nvSpPr>
          <p:spPr bwMode="auto">
            <a:xfrm>
              <a:off x="2094" y="1796"/>
              <a:ext cx="107" cy="3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445"/>
            <p:cNvSpPr>
              <a:spLocks noChangeShapeType="1"/>
            </p:cNvSpPr>
            <p:nvPr/>
          </p:nvSpPr>
          <p:spPr bwMode="auto">
            <a:xfrm>
              <a:off x="2201" y="1831"/>
              <a:ext cx="109" cy="4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446"/>
            <p:cNvSpPr>
              <a:spLocks noChangeShapeType="1"/>
            </p:cNvSpPr>
            <p:nvPr/>
          </p:nvSpPr>
          <p:spPr bwMode="auto">
            <a:xfrm>
              <a:off x="2310" y="1876"/>
              <a:ext cx="108" cy="5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447"/>
            <p:cNvSpPr>
              <a:spLocks noChangeShapeType="1"/>
            </p:cNvSpPr>
            <p:nvPr/>
          </p:nvSpPr>
          <p:spPr bwMode="auto">
            <a:xfrm>
              <a:off x="2418" y="1928"/>
              <a:ext cx="109" cy="6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448"/>
            <p:cNvSpPr>
              <a:spLocks noChangeShapeType="1"/>
            </p:cNvSpPr>
            <p:nvPr/>
          </p:nvSpPr>
          <p:spPr bwMode="auto">
            <a:xfrm>
              <a:off x="2527" y="1988"/>
              <a:ext cx="108" cy="7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449"/>
            <p:cNvSpPr>
              <a:spLocks noChangeShapeType="1"/>
            </p:cNvSpPr>
            <p:nvPr/>
          </p:nvSpPr>
          <p:spPr bwMode="auto">
            <a:xfrm>
              <a:off x="2635" y="2058"/>
              <a:ext cx="107" cy="7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450"/>
            <p:cNvSpPr>
              <a:spLocks noChangeShapeType="1"/>
            </p:cNvSpPr>
            <p:nvPr/>
          </p:nvSpPr>
          <p:spPr bwMode="auto">
            <a:xfrm>
              <a:off x="2742" y="2137"/>
              <a:ext cx="105" cy="8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451"/>
            <p:cNvSpPr>
              <a:spLocks noChangeShapeType="1"/>
            </p:cNvSpPr>
            <p:nvPr/>
          </p:nvSpPr>
          <p:spPr bwMode="auto">
            <a:xfrm>
              <a:off x="2847" y="2224"/>
              <a:ext cx="102" cy="9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452"/>
            <p:cNvSpPr>
              <a:spLocks noChangeShapeType="1"/>
            </p:cNvSpPr>
            <p:nvPr/>
          </p:nvSpPr>
          <p:spPr bwMode="auto">
            <a:xfrm>
              <a:off x="2949" y="2322"/>
              <a:ext cx="99" cy="10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453"/>
            <p:cNvSpPr>
              <a:spLocks noChangeShapeType="1"/>
            </p:cNvSpPr>
            <p:nvPr/>
          </p:nvSpPr>
          <p:spPr bwMode="auto">
            <a:xfrm>
              <a:off x="3048" y="2428"/>
              <a:ext cx="95" cy="11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454"/>
            <p:cNvSpPr>
              <a:spLocks noChangeShapeType="1"/>
            </p:cNvSpPr>
            <p:nvPr/>
          </p:nvSpPr>
          <p:spPr bwMode="auto">
            <a:xfrm>
              <a:off x="3143" y="2544"/>
              <a:ext cx="91" cy="12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455"/>
            <p:cNvSpPr>
              <a:spLocks noChangeShapeType="1"/>
            </p:cNvSpPr>
            <p:nvPr/>
          </p:nvSpPr>
          <p:spPr bwMode="auto">
            <a:xfrm>
              <a:off x="3234" y="2670"/>
              <a:ext cx="85" cy="13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456"/>
            <p:cNvSpPr>
              <a:spLocks noChangeShapeType="1"/>
            </p:cNvSpPr>
            <p:nvPr/>
          </p:nvSpPr>
          <p:spPr bwMode="auto">
            <a:xfrm>
              <a:off x="1684" y="1624"/>
              <a:ext cx="106" cy="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457"/>
            <p:cNvSpPr>
              <a:spLocks noChangeShapeType="1"/>
            </p:cNvSpPr>
            <p:nvPr/>
          </p:nvSpPr>
          <p:spPr bwMode="auto">
            <a:xfrm>
              <a:off x="1790" y="1628"/>
              <a:ext cx="109" cy="1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458"/>
            <p:cNvSpPr>
              <a:spLocks noChangeShapeType="1"/>
            </p:cNvSpPr>
            <p:nvPr/>
          </p:nvSpPr>
          <p:spPr bwMode="auto">
            <a:xfrm>
              <a:off x="1899" y="1640"/>
              <a:ext cx="112" cy="1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459"/>
            <p:cNvSpPr>
              <a:spLocks noChangeShapeType="1"/>
            </p:cNvSpPr>
            <p:nvPr/>
          </p:nvSpPr>
          <p:spPr bwMode="auto">
            <a:xfrm>
              <a:off x="2011" y="1658"/>
              <a:ext cx="114" cy="2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460"/>
            <p:cNvSpPr>
              <a:spLocks noChangeShapeType="1"/>
            </p:cNvSpPr>
            <p:nvPr/>
          </p:nvSpPr>
          <p:spPr bwMode="auto">
            <a:xfrm>
              <a:off x="2125" y="1685"/>
              <a:ext cx="115" cy="3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461"/>
            <p:cNvSpPr>
              <a:spLocks noChangeShapeType="1"/>
            </p:cNvSpPr>
            <p:nvPr/>
          </p:nvSpPr>
          <p:spPr bwMode="auto">
            <a:xfrm>
              <a:off x="2240" y="1720"/>
              <a:ext cx="117" cy="4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462"/>
            <p:cNvSpPr>
              <a:spLocks noChangeShapeType="1"/>
            </p:cNvSpPr>
            <p:nvPr/>
          </p:nvSpPr>
          <p:spPr bwMode="auto">
            <a:xfrm>
              <a:off x="2357" y="1763"/>
              <a:ext cx="118" cy="5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463"/>
            <p:cNvSpPr>
              <a:spLocks noChangeShapeType="1"/>
            </p:cNvSpPr>
            <p:nvPr/>
          </p:nvSpPr>
          <p:spPr bwMode="auto">
            <a:xfrm>
              <a:off x="2475" y="1814"/>
              <a:ext cx="117" cy="6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Line 464"/>
            <p:cNvSpPr>
              <a:spLocks noChangeShapeType="1"/>
            </p:cNvSpPr>
            <p:nvPr/>
          </p:nvSpPr>
          <p:spPr bwMode="auto">
            <a:xfrm>
              <a:off x="2592" y="1875"/>
              <a:ext cx="118" cy="7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465"/>
            <p:cNvSpPr>
              <a:spLocks noChangeShapeType="1"/>
            </p:cNvSpPr>
            <p:nvPr/>
          </p:nvSpPr>
          <p:spPr bwMode="auto">
            <a:xfrm>
              <a:off x="2710" y="1946"/>
              <a:ext cx="116" cy="8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466"/>
            <p:cNvSpPr>
              <a:spLocks noChangeShapeType="1"/>
            </p:cNvSpPr>
            <p:nvPr/>
          </p:nvSpPr>
          <p:spPr bwMode="auto">
            <a:xfrm>
              <a:off x="2826" y="2026"/>
              <a:ext cx="114" cy="9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467"/>
            <p:cNvSpPr>
              <a:spLocks noChangeShapeType="1"/>
            </p:cNvSpPr>
            <p:nvPr/>
          </p:nvSpPr>
          <p:spPr bwMode="auto">
            <a:xfrm>
              <a:off x="2940" y="2116"/>
              <a:ext cx="112" cy="10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468"/>
            <p:cNvSpPr>
              <a:spLocks noChangeShapeType="1"/>
            </p:cNvSpPr>
            <p:nvPr/>
          </p:nvSpPr>
          <p:spPr bwMode="auto">
            <a:xfrm>
              <a:off x="3052" y="2216"/>
              <a:ext cx="109" cy="11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69"/>
            <p:cNvSpPr>
              <a:spLocks noChangeShapeType="1"/>
            </p:cNvSpPr>
            <p:nvPr/>
          </p:nvSpPr>
          <p:spPr bwMode="auto">
            <a:xfrm>
              <a:off x="3161" y="2326"/>
              <a:ext cx="105" cy="12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Line 470"/>
            <p:cNvSpPr>
              <a:spLocks noChangeShapeType="1"/>
            </p:cNvSpPr>
            <p:nvPr/>
          </p:nvSpPr>
          <p:spPr bwMode="auto">
            <a:xfrm>
              <a:off x="3266" y="2446"/>
              <a:ext cx="101" cy="13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Line 471"/>
            <p:cNvSpPr>
              <a:spLocks noChangeShapeType="1"/>
            </p:cNvSpPr>
            <p:nvPr/>
          </p:nvSpPr>
          <p:spPr bwMode="auto">
            <a:xfrm>
              <a:off x="3367" y="2577"/>
              <a:ext cx="95" cy="14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472"/>
            <p:cNvSpPr>
              <a:spLocks noChangeShapeType="1"/>
            </p:cNvSpPr>
            <p:nvPr/>
          </p:nvSpPr>
          <p:spPr bwMode="auto">
            <a:xfrm>
              <a:off x="1683" y="1516"/>
              <a:ext cx="113" cy="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473"/>
            <p:cNvSpPr>
              <a:spLocks noChangeShapeType="1"/>
            </p:cNvSpPr>
            <p:nvPr/>
          </p:nvSpPr>
          <p:spPr bwMode="auto">
            <a:xfrm>
              <a:off x="1796" y="1517"/>
              <a:ext cx="117" cy="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74"/>
            <p:cNvSpPr>
              <a:spLocks noChangeShapeType="1"/>
            </p:cNvSpPr>
            <p:nvPr/>
          </p:nvSpPr>
          <p:spPr bwMode="auto">
            <a:xfrm>
              <a:off x="1913" y="1525"/>
              <a:ext cx="119" cy="1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75"/>
            <p:cNvSpPr>
              <a:spLocks noChangeShapeType="1"/>
            </p:cNvSpPr>
            <p:nvPr/>
          </p:nvSpPr>
          <p:spPr bwMode="auto">
            <a:xfrm>
              <a:off x="2032" y="1541"/>
              <a:ext cx="122" cy="2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476"/>
            <p:cNvSpPr>
              <a:spLocks noChangeShapeType="1"/>
            </p:cNvSpPr>
            <p:nvPr/>
          </p:nvSpPr>
          <p:spPr bwMode="auto">
            <a:xfrm>
              <a:off x="2154" y="1566"/>
              <a:ext cx="124" cy="3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477"/>
            <p:cNvSpPr>
              <a:spLocks noChangeShapeType="1"/>
            </p:cNvSpPr>
            <p:nvPr/>
          </p:nvSpPr>
          <p:spPr bwMode="auto">
            <a:xfrm>
              <a:off x="2278" y="1599"/>
              <a:ext cx="126" cy="4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478"/>
            <p:cNvSpPr>
              <a:spLocks noChangeShapeType="1"/>
            </p:cNvSpPr>
            <p:nvPr/>
          </p:nvSpPr>
          <p:spPr bwMode="auto">
            <a:xfrm>
              <a:off x="2404" y="1641"/>
              <a:ext cx="127" cy="5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479"/>
            <p:cNvSpPr>
              <a:spLocks noChangeShapeType="1"/>
            </p:cNvSpPr>
            <p:nvPr/>
          </p:nvSpPr>
          <p:spPr bwMode="auto">
            <a:xfrm>
              <a:off x="2531" y="1692"/>
              <a:ext cx="127" cy="6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480"/>
            <p:cNvSpPr>
              <a:spLocks noChangeShapeType="1"/>
            </p:cNvSpPr>
            <p:nvPr/>
          </p:nvSpPr>
          <p:spPr bwMode="auto">
            <a:xfrm>
              <a:off x="2658" y="1753"/>
              <a:ext cx="127" cy="7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481"/>
            <p:cNvSpPr>
              <a:spLocks noChangeShapeType="1"/>
            </p:cNvSpPr>
            <p:nvPr/>
          </p:nvSpPr>
          <p:spPr bwMode="auto">
            <a:xfrm>
              <a:off x="2785" y="1824"/>
              <a:ext cx="127" cy="8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482"/>
            <p:cNvSpPr>
              <a:spLocks noChangeShapeType="1"/>
            </p:cNvSpPr>
            <p:nvPr/>
          </p:nvSpPr>
          <p:spPr bwMode="auto">
            <a:xfrm>
              <a:off x="2912" y="1905"/>
              <a:ext cx="124" cy="9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83"/>
            <p:cNvSpPr>
              <a:spLocks noChangeShapeType="1"/>
            </p:cNvSpPr>
            <p:nvPr/>
          </p:nvSpPr>
          <p:spPr bwMode="auto">
            <a:xfrm>
              <a:off x="3036" y="1997"/>
              <a:ext cx="123" cy="10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484"/>
            <p:cNvSpPr>
              <a:spLocks noChangeShapeType="1"/>
            </p:cNvSpPr>
            <p:nvPr/>
          </p:nvSpPr>
          <p:spPr bwMode="auto">
            <a:xfrm>
              <a:off x="3159" y="2100"/>
              <a:ext cx="120" cy="11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485"/>
            <p:cNvSpPr>
              <a:spLocks noChangeShapeType="1"/>
            </p:cNvSpPr>
            <p:nvPr/>
          </p:nvSpPr>
          <p:spPr bwMode="auto">
            <a:xfrm>
              <a:off x="3279" y="2213"/>
              <a:ext cx="115" cy="12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486"/>
            <p:cNvSpPr>
              <a:spLocks noChangeShapeType="1"/>
            </p:cNvSpPr>
            <p:nvPr/>
          </p:nvSpPr>
          <p:spPr bwMode="auto">
            <a:xfrm>
              <a:off x="3394" y="2338"/>
              <a:ext cx="112" cy="13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487"/>
            <p:cNvSpPr>
              <a:spLocks noChangeShapeType="1"/>
            </p:cNvSpPr>
            <p:nvPr/>
          </p:nvSpPr>
          <p:spPr bwMode="auto">
            <a:xfrm>
              <a:off x="3506" y="2474"/>
              <a:ext cx="105" cy="14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488"/>
            <p:cNvSpPr>
              <a:spLocks noChangeShapeType="1"/>
            </p:cNvSpPr>
            <p:nvPr/>
          </p:nvSpPr>
          <p:spPr bwMode="auto">
            <a:xfrm flipV="1">
              <a:off x="1678" y="1398"/>
              <a:ext cx="121" cy="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Line 489"/>
            <p:cNvSpPr>
              <a:spLocks noChangeShapeType="1"/>
            </p:cNvSpPr>
            <p:nvPr/>
          </p:nvSpPr>
          <p:spPr bwMode="auto">
            <a:xfrm>
              <a:off x="1799" y="1398"/>
              <a:ext cx="124" cy="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490"/>
            <p:cNvSpPr>
              <a:spLocks noChangeShapeType="1"/>
            </p:cNvSpPr>
            <p:nvPr/>
          </p:nvSpPr>
          <p:spPr bwMode="auto">
            <a:xfrm>
              <a:off x="1923" y="1403"/>
              <a:ext cx="128" cy="1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491"/>
            <p:cNvSpPr>
              <a:spLocks noChangeShapeType="1"/>
            </p:cNvSpPr>
            <p:nvPr/>
          </p:nvSpPr>
          <p:spPr bwMode="auto">
            <a:xfrm>
              <a:off x="2051" y="1416"/>
              <a:ext cx="131" cy="2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Line 492"/>
            <p:cNvSpPr>
              <a:spLocks noChangeShapeType="1"/>
            </p:cNvSpPr>
            <p:nvPr/>
          </p:nvSpPr>
          <p:spPr bwMode="auto">
            <a:xfrm>
              <a:off x="2182" y="1438"/>
              <a:ext cx="133" cy="3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493"/>
            <p:cNvSpPr>
              <a:spLocks noChangeShapeType="1"/>
            </p:cNvSpPr>
            <p:nvPr/>
          </p:nvSpPr>
          <p:spPr bwMode="auto">
            <a:xfrm>
              <a:off x="2315" y="1469"/>
              <a:ext cx="135" cy="4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494"/>
            <p:cNvSpPr>
              <a:spLocks noChangeShapeType="1"/>
            </p:cNvSpPr>
            <p:nvPr/>
          </p:nvSpPr>
          <p:spPr bwMode="auto">
            <a:xfrm>
              <a:off x="2450" y="1510"/>
              <a:ext cx="137" cy="5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Line 495"/>
            <p:cNvSpPr>
              <a:spLocks noChangeShapeType="1"/>
            </p:cNvSpPr>
            <p:nvPr/>
          </p:nvSpPr>
          <p:spPr bwMode="auto">
            <a:xfrm>
              <a:off x="2587" y="1560"/>
              <a:ext cx="137" cy="6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Line 496"/>
            <p:cNvSpPr>
              <a:spLocks noChangeShapeType="1"/>
            </p:cNvSpPr>
            <p:nvPr/>
          </p:nvSpPr>
          <p:spPr bwMode="auto">
            <a:xfrm>
              <a:off x="2724" y="1621"/>
              <a:ext cx="138" cy="7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497"/>
            <p:cNvSpPr>
              <a:spLocks noChangeShapeType="1"/>
            </p:cNvSpPr>
            <p:nvPr/>
          </p:nvSpPr>
          <p:spPr bwMode="auto">
            <a:xfrm>
              <a:off x="2862" y="1692"/>
              <a:ext cx="137" cy="8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Line 498"/>
            <p:cNvSpPr>
              <a:spLocks noChangeShapeType="1"/>
            </p:cNvSpPr>
            <p:nvPr/>
          </p:nvSpPr>
          <p:spPr bwMode="auto">
            <a:xfrm>
              <a:off x="2999" y="1774"/>
              <a:ext cx="136" cy="94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Line 499"/>
            <p:cNvSpPr>
              <a:spLocks noChangeShapeType="1"/>
            </p:cNvSpPr>
            <p:nvPr/>
          </p:nvSpPr>
          <p:spPr bwMode="auto">
            <a:xfrm>
              <a:off x="3135" y="1868"/>
              <a:ext cx="134" cy="10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Line 500"/>
            <p:cNvSpPr>
              <a:spLocks noChangeShapeType="1"/>
            </p:cNvSpPr>
            <p:nvPr/>
          </p:nvSpPr>
          <p:spPr bwMode="auto">
            <a:xfrm>
              <a:off x="3269" y="1973"/>
              <a:ext cx="131" cy="11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Line 501"/>
            <p:cNvSpPr>
              <a:spLocks noChangeShapeType="1"/>
            </p:cNvSpPr>
            <p:nvPr/>
          </p:nvSpPr>
          <p:spPr bwMode="auto">
            <a:xfrm>
              <a:off x="3400" y="2090"/>
              <a:ext cx="127" cy="12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Line 502"/>
            <p:cNvSpPr>
              <a:spLocks noChangeShapeType="1"/>
            </p:cNvSpPr>
            <p:nvPr/>
          </p:nvSpPr>
          <p:spPr bwMode="auto">
            <a:xfrm>
              <a:off x="3527" y="2219"/>
              <a:ext cx="123" cy="14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Line 503"/>
            <p:cNvSpPr>
              <a:spLocks noChangeShapeType="1"/>
            </p:cNvSpPr>
            <p:nvPr/>
          </p:nvSpPr>
          <p:spPr bwMode="auto">
            <a:xfrm>
              <a:off x="3650" y="2360"/>
              <a:ext cx="117" cy="15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Line 504"/>
            <p:cNvSpPr>
              <a:spLocks noChangeShapeType="1"/>
            </p:cNvSpPr>
            <p:nvPr/>
          </p:nvSpPr>
          <p:spPr bwMode="auto">
            <a:xfrm flipV="1">
              <a:off x="1670" y="1271"/>
              <a:ext cx="128" cy="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Line 505"/>
            <p:cNvSpPr>
              <a:spLocks noChangeShapeType="1"/>
            </p:cNvSpPr>
            <p:nvPr/>
          </p:nvSpPr>
          <p:spPr bwMode="auto">
            <a:xfrm>
              <a:off x="1798" y="1271"/>
              <a:ext cx="133" cy="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Line 506"/>
            <p:cNvSpPr>
              <a:spLocks noChangeShapeType="1"/>
            </p:cNvSpPr>
            <p:nvPr/>
          </p:nvSpPr>
          <p:spPr bwMode="auto">
            <a:xfrm>
              <a:off x="1931" y="1273"/>
              <a:ext cx="136" cy="1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Line 507"/>
            <p:cNvSpPr>
              <a:spLocks noChangeShapeType="1"/>
            </p:cNvSpPr>
            <p:nvPr/>
          </p:nvSpPr>
          <p:spPr bwMode="auto">
            <a:xfrm>
              <a:off x="2067" y="1283"/>
              <a:ext cx="140" cy="1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Line 508"/>
            <p:cNvSpPr>
              <a:spLocks noChangeShapeType="1"/>
            </p:cNvSpPr>
            <p:nvPr/>
          </p:nvSpPr>
          <p:spPr bwMode="auto">
            <a:xfrm>
              <a:off x="2207" y="1301"/>
              <a:ext cx="142" cy="2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Line 509"/>
            <p:cNvSpPr>
              <a:spLocks noChangeShapeType="1"/>
            </p:cNvSpPr>
            <p:nvPr/>
          </p:nvSpPr>
          <p:spPr bwMode="auto">
            <a:xfrm>
              <a:off x="2349" y="1330"/>
              <a:ext cx="146" cy="3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Line 510"/>
            <p:cNvSpPr>
              <a:spLocks noChangeShapeType="1"/>
            </p:cNvSpPr>
            <p:nvPr/>
          </p:nvSpPr>
          <p:spPr bwMode="auto">
            <a:xfrm>
              <a:off x="2495" y="1368"/>
              <a:ext cx="147" cy="4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Line 511"/>
            <p:cNvSpPr>
              <a:spLocks noChangeShapeType="1"/>
            </p:cNvSpPr>
            <p:nvPr/>
          </p:nvSpPr>
          <p:spPr bwMode="auto">
            <a:xfrm>
              <a:off x="2642" y="1417"/>
              <a:ext cx="148" cy="6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Line 512"/>
            <p:cNvSpPr>
              <a:spLocks noChangeShapeType="1"/>
            </p:cNvSpPr>
            <p:nvPr/>
          </p:nvSpPr>
          <p:spPr bwMode="auto">
            <a:xfrm>
              <a:off x="2790" y="1477"/>
              <a:ext cx="149" cy="7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Line 513"/>
            <p:cNvSpPr>
              <a:spLocks noChangeShapeType="1"/>
            </p:cNvSpPr>
            <p:nvPr/>
          </p:nvSpPr>
          <p:spPr bwMode="auto">
            <a:xfrm>
              <a:off x="2939" y="1549"/>
              <a:ext cx="148" cy="8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Line 514"/>
            <p:cNvSpPr>
              <a:spLocks noChangeShapeType="1"/>
            </p:cNvSpPr>
            <p:nvPr/>
          </p:nvSpPr>
          <p:spPr bwMode="auto">
            <a:xfrm>
              <a:off x="3087" y="1632"/>
              <a:ext cx="148" cy="9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Line 515"/>
            <p:cNvSpPr>
              <a:spLocks noChangeShapeType="1"/>
            </p:cNvSpPr>
            <p:nvPr/>
          </p:nvSpPr>
          <p:spPr bwMode="auto">
            <a:xfrm>
              <a:off x="3235" y="1727"/>
              <a:ext cx="146" cy="10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Line 516"/>
            <p:cNvSpPr>
              <a:spLocks noChangeShapeType="1"/>
            </p:cNvSpPr>
            <p:nvPr/>
          </p:nvSpPr>
          <p:spPr bwMode="auto">
            <a:xfrm>
              <a:off x="3381" y="1834"/>
              <a:ext cx="143" cy="12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517"/>
            <p:cNvSpPr>
              <a:spLocks noChangeShapeType="1"/>
            </p:cNvSpPr>
            <p:nvPr/>
          </p:nvSpPr>
          <p:spPr bwMode="auto">
            <a:xfrm>
              <a:off x="3524" y="1954"/>
              <a:ext cx="140" cy="13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518"/>
            <p:cNvSpPr>
              <a:spLocks noChangeShapeType="1"/>
            </p:cNvSpPr>
            <p:nvPr/>
          </p:nvSpPr>
          <p:spPr bwMode="auto">
            <a:xfrm>
              <a:off x="3664" y="2087"/>
              <a:ext cx="135" cy="14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519"/>
            <p:cNvSpPr>
              <a:spLocks noChangeShapeType="1"/>
            </p:cNvSpPr>
            <p:nvPr/>
          </p:nvSpPr>
          <p:spPr bwMode="auto">
            <a:xfrm>
              <a:off x="3799" y="2233"/>
              <a:ext cx="131" cy="15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520"/>
            <p:cNvSpPr>
              <a:spLocks noChangeShapeType="1"/>
            </p:cNvSpPr>
            <p:nvPr/>
          </p:nvSpPr>
          <p:spPr bwMode="auto">
            <a:xfrm flipV="1">
              <a:off x="1657" y="1137"/>
              <a:ext cx="136" cy="1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521"/>
            <p:cNvSpPr>
              <a:spLocks noChangeShapeType="1"/>
            </p:cNvSpPr>
            <p:nvPr/>
          </p:nvSpPr>
          <p:spPr bwMode="auto">
            <a:xfrm flipV="1">
              <a:off x="1793" y="1134"/>
              <a:ext cx="141" cy="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522"/>
            <p:cNvSpPr>
              <a:spLocks noChangeShapeType="1"/>
            </p:cNvSpPr>
            <p:nvPr/>
          </p:nvSpPr>
          <p:spPr bwMode="auto">
            <a:xfrm>
              <a:off x="1934" y="1134"/>
              <a:ext cx="146" cy="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Line 523"/>
            <p:cNvSpPr>
              <a:spLocks noChangeShapeType="1"/>
            </p:cNvSpPr>
            <p:nvPr/>
          </p:nvSpPr>
          <p:spPr bwMode="auto">
            <a:xfrm>
              <a:off x="2080" y="1140"/>
              <a:ext cx="149" cy="1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Line 524"/>
            <p:cNvSpPr>
              <a:spLocks noChangeShapeType="1"/>
            </p:cNvSpPr>
            <p:nvPr/>
          </p:nvSpPr>
          <p:spPr bwMode="auto">
            <a:xfrm>
              <a:off x="2229" y="1155"/>
              <a:ext cx="153" cy="2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Line 525"/>
            <p:cNvSpPr>
              <a:spLocks noChangeShapeType="1"/>
            </p:cNvSpPr>
            <p:nvPr/>
          </p:nvSpPr>
          <p:spPr bwMode="auto">
            <a:xfrm>
              <a:off x="2382" y="1181"/>
              <a:ext cx="156" cy="3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Line 526"/>
            <p:cNvSpPr>
              <a:spLocks noChangeShapeType="1"/>
            </p:cNvSpPr>
            <p:nvPr/>
          </p:nvSpPr>
          <p:spPr bwMode="auto">
            <a:xfrm>
              <a:off x="2538" y="1217"/>
              <a:ext cx="158" cy="4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Line 527"/>
            <p:cNvSpPr>
              <a:spLocks noChangeShapeType="1"/>
            </p:cNvSpPr>
            <p:nvPr/>
          </p:nvSpPr>
          <p:spPr bwMode="auto">
            <a:xfrm>
              <a:off x="2696" y="1264"/>
              <a:ext cx="159" cy="5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Line 528"/>
            <p:cNvSpPr>
              <a:spLocks noChangeShapeType="1"/>
            </p:cNvSpPr>
            <p:nvPr/>
          </p:nvSpPr>
          <p:spPr bwMode="auto">
            <a:xfrm>
              <a:off x="2855" y="1323"/>
              <a:ext cx="161" cy="7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529"/>
            <p:cNvSpPr>
              <a:spLocks noChangeShapeType="1"/>
            </p:cNvSpPr>
            <p:nvPr/>
          </p:nvSpPr>
          <p:spPr bwMode="auto">
            <a:xfrm>
              <a:off x="3016" y="1394"/>
              <a:ext cx="161" cy="8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Line 530"/>
            <p:cNvSpPr>
              <a:spLocks noChangeShapeType="1"/>
            </p:cNvSpPr>
            <p:nvPr/>
          </p:nvSpPr>
          <p:spPr bwMode="auto">
            <a:xfrm>
              <a:off x="3177" y="1477"/>
              <a:ext cx="160" cy="9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Line 531"/>
            <p:cNvSpPr>
              <a:spLocks noChangeShapeType="1"/>
            </p:cNvSpPr>
            <p:nvPr/>
          </p:nvSpPr>
          <p:spPr bwMode="auto">
            <a:xfrm>
              <a:off x="3337" y="1574"/>
              <a:ext cx="159" cy="109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Line 532"/>
            <p:cNvSpPr>
              <a:spLocks noChangeShapeType="1"/>
            </p:cNvSpPr>
            <p:nvPr/>
          </p:nvSpPr>
          <p:spPr bwMode="auto">
            <a:xfrm>
              <a:off x="3496" y="1683"/>
              <a:ext cx="156" cy="12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Line 533"/>
            <p:cNvSpPr>
              <a:spLocks noChangeShapeType="1"/>
            </p:cNvSpPr>
            <p:nvPr/>
          </p:nvSpPr>
          <p:spPr bwMode="auto">
            <a:xfrm>
              <a:off x="3652" y="1806"/>
              <a:ext cx="153" cy="13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Line 534"/>
            <p:cNvSpPr>
              <a:spLocks noChangeShapeType="1"/>
            </p:cNvSpPr>
            <p:nvPr/>
          </p:nvSpPr>
          <p:spPr bwMode="auto">
            <a:xfrm>
              <a:off x="3805" y="1943"/>
              <a:ext cx="149" cy="15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Line 535"/>
            <p:cNvSpPr>
              <a:spLocks noChangeShapeType="1"/>
            </p:cNvSpPr>
            <p:nvPr/>
          </p:nvSpPr>
          <p:spPr bwMode="auto">
            <a:xfrm>
              <a:off x="3954" y="2093"/>
              <a:ext cx="144" cy="16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Line 536"/>
            <p:cNvSpPr>
              <a:spLocks noChangeShapeType="1"/>
            </p:cNvSpPr>
            <p:nvPr/>
          </p:nvSpPr>
          <p:spPr bwMode="auto">
            <a:xfrm flipV="1">
              <a:off x="1639" y="994"/>
              <a:ext cx="144" cy="1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Line 537"/>
            <p:cNvSpPr>
              <a:spLocks noChangeShapeType="1"/>
            </p:cNvSpPr>
            <p:nvPr/>
          </p:nvSpPr>
          <p:spPr bwMode="auto">
            <a:xfrm flipV="1">
              <a:off x="1783" y="986"/>
              <a:ext cx="150" cy="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Line 538"/>
            <p:cNvSpPr>
              <a:spLocks noChangeShapeType="1"/>
            </p:cNvSpPr>
            <p:nvPr/>
          </p:nvSpPr>
          <p:spPr bwMode="auto">
            <a:xfrm>
              <a:off x="1933" y="986"/>
              <a:ext cx="155" cy="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Line 539"/>
            <p:cNvSpPr>
              <a:spLocks noChangeShapeType="1"/>
            </p:cNvSpPr>
            <p:nvPr/>
          </p:nvSpPr>
          <p:spPr bwMode="auto">
            <a:xfrm>
              <a:off x="2088" y="987"/>
              <a:ext cx="159" cy="1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Line 540"/>
            <p:cNvSpPr>
              <a:spLocks noChangeShapeType="1"/>
            </p:cNvSpPr>
            <p:nvPr/>
          </p:nvSpPr>
          <p:spPr bwMode="auto">
            <a:xfrm>
              <a:off x="2247" y="999"/>
              <a:ext cx="164" cy="22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Line 541"/>
            <p:cNvSpPr>
              <a:spLocks noChangeShapeType="1"/>
            </p:cNvSpPr>
            <p:nvPr/>
          </p:nvSpPr>
          <p:spPr bwMode="auto">
            <a:xfrm>
              <a:off x="2411" y="1021"/>
              <a:ext cx="167" cy="3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Line 542"/>
            <p:cNvSpPr>
              <a:spLocks noChangeShapeType="1"/>
            </p:cNvSpPr>
            <p:nvPr/>
          </p:nvSpPr>
          <p:spPr bwMode="auto">
            <a:xfrm>
              <a:off x="2578" y="1054"/>
              <a:ext cx="170" cy="45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Line 543"/>
            <p:cNvSpPr>
              <a:spLocks noChangeShapeType="1"/>
            </p:cNvSpPr>
            <p:nvPr/>
          </p:nvSpPr>
          <p:spPr bwMode="auto">
            <a:xfrm>
              <a:off x="2748" y="1099"/>
              <a:ext cx="171" cy="58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Line 544"/>
            <p:cNvSpPr>
              <a:spLocks noChangeShapeType="1"/>
            </p:cNvSpPr>
            <p:nvPr/>
          </p:nvSpPr>
          <p:spPr bwMode="auto">
            <a:xfrm>
              <a:off x="2919" y="1157"/>
              <a:ext cx="174" cy="7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Line 545"/>
            <p:cNvSpPr>
              <a:spLocks noChangeShapeType="1"/>
            </p:cNvSpPr>
            <p:nvPr/>
          </p:nvSpPr>
          <p:spPr bwMode="auto">
            <a:xfrm>
              <a:off x="3093" y="1227"/>
              <a:ext cx="173" cy="83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Line 546"/>
            <p:cNvSpPr>
              <a:spLocks noChangeShapeType="1"/>
            </p:cNvSpPr>
            <p:nvPr/>
          </p:nvSpPr>
          <p:spPr bwMode="auto">
            <a:xfrm>
              <a:off x="3266" y="1310"/>
              <a:ext cx="174" cy="97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Line 547"/>
            <p:cNvSpPr>
              <a:spLocks noChangeShapeType="1"/>
            </p:cNvSpPr>
            <p:nvPr/>
          </p:nvSpPr>
          <p:spPr bwMode="auto">
            <a:xfrm>
              <a:off x="3440" y="1407"/>
              <a:ext cx="173" cy="111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Line 548"/>
            <p:cNvSpPr>
              <a:spLocks noChangeShapeType="1"/>
            </p:cNvSpPr>
            <p:nvPr/>
          </p:nvSpPr>
          <p:spPr bwMode="auto">
            <a:xfrm>
              <a:off x="3613" y="1518"/>
              <a:ext cx="170" cy="12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Line 549"/>
            <p:cNvSpPr>
              <a:spLocks noChangeShapeType="1"/>
            </p:cNvSpPr>
            <p:nvPr/>
          </p:nvSpPr>
          <p:spPr bwMode="auto">
            <a:xfrm>
              <a:off x="3783" y="1644"/>
              <a:ext cx="168" cy="14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Line 550"/>
            <p:cNvSpPr>
              <a:spLocks noChangeShapeType="1"/>
            </p:cNvSpPr>
            <p:nvPr/>
          </p:nvSpPr>
          <p:spPr bwMode="auto">
            <a:xfrm>
              <a:off x="3951" y="1784"/>
              <a:ext cx="163" cy="156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Line 551"/>
            <p:cNvSpPr>
              <a:spLocks noChangeShapeType="1"/>
            </p:cNvSpPr>
            <p:nvPr/>
          </p:nvSpPr>
          <p:spPr bwMode="auto">
            <a:xfrm>
              <a:off x="4114" y="1940"/>
              <a:ext cx="159" cy="170"/>
            </a:xfrm>
            <a:prstGeom prst="line">
              <a:avLst/>
            </a:prstGeom>
            <a:noFill/>
            <a:ln w="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7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三角网格的特点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优势：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每个面都是平面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不用再分割易于绘制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离散化的微分方程计算简单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0" indent="0">
              <a:buNone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不足：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结构性差，难以形成规整分块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难以构造连续度更高的样条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4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Mapping Example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71612"/>
            <a:ext cx="81438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Subdivision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polygonal mesh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Subdivide into larger number of polygons, smooth result after each subdivision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 of ways to do this.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limit surface is smooth!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everywhere in movie and game modeling!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429132"/>
            <a:ext cx="7315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071678"/>
            <a:ext cx="51577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071678"/>
            <a:ext cx="5143500" cy="387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7622" y="2386030"/>
            <a:ext cx="5029200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2642" y="2400316"/>
            <a:ext cx="4900613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400317"/>
            <a:ext cx="47434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Polygonal Meshes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68643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represent a surface using polygons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triangle represented by 3 vertices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Pro: simple, can be rendered directly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 not smooth, needs many triangles to approximate smooth surfaces (tessellation)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2285992"/>
            <a:ext cx="2457453" cy="252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746" y="2276475"/>
            <a:ext cx="49006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746" y="2276475"/>
            <a:ext cx="49006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143116"/>
            <a:ext cx="7072362" cy="416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Cutting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746" y="2276475"/>
            <a:ext cx="49006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143116"/>
            <a:ext cx="7072362" cy="416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170880"/>
            <a:ext cx="31527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Subdivision Curves and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474805"/>
            <a:ext cx="8858280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 cut corners to smooth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points and compute 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weighted average of neighbors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for surfaces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case for irregular vertices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with more or less than 6 neighbors in a triangle mesh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4708931"/>
            <a:ext cx="6143668" cy="179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0210" y="1571612"/>
            <a:ext cx="3762384" cy="107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Polygonal Mesh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subdivision schemes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methods for topology refinement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rules for positioning vertices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vs. approximating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610" y="5229200"/>
            <a:ext cx="7952042" cy="141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062" y="3808834"/>
            <a:ext cx="8278402" cy="1420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/>
          <p:cNvGrpSpPr/>
          <p:nvPr/>
        </p:nvGrpSpPr>
        <p:grpSpPr>
          <a:xfrm>
            <a:off x="1974012" y="5843378"/>
            <a:ext cx="6384202" cy="733454"/>
            <a:chOff x="1974012" y="5843378"/>
            <a:chExt cx="6384202" cy="733454"/>
          </a:xfrm>
        </p:grpSpPr>
        <p:sp>
          <p:nvSpPr>
            <p:cNvPr id="9" name="矩形 8"/>
            <p:cNvSpPr/>
            <p:nvPr/>
          </p:nvSpPr>
          <p:spPr>
            <a:xfrm>
              <a:off x="1974012" y="6000768"/>
              <a:ext cx="3571900" cy="288032"/>
            </a:xfrm>
            <a:prstGeom prst="rect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74012" y="6288800"/>
              <a:ext cx="1827484" cy="288032"/>
            </a:xfrm>
            <a:prstGeom prst="rect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047442" y="5843378"/>
              <a:ext cx="2310772" cy="228828"/>
            </a:xfrm>
            <a:prstGeom prst="rect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Doo-Sabin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a new vertex for each face. At the midpoint of old vertex and face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571744"/>
            <a:ext cx="5572164" cy="396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643182"/>
            <a:ext cx="20288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0"/>
            <a:ext cx="7715304" cy="505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14282" y="4643446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Odd </a:t>
            </a:r>
            <a:r>
              <a:rPr lang="en-US" altLang="zh-CN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altLang="zh-CN" dirty="0"/>
              <a:t>inserted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Even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zh-CN" dirty="0"/>
              <a:t>inherited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Butterfly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Inserts 1 vertex for each edge,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(a):both ends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valence of 6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(b):one end is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-vertex 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 </a:t>
            </a:r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140968"/>
            <a:ext cx="2016224" cy="213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727" y="3573016"/>
            <a:ext cx="270616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5372982"/>
            <a:ext cx="3710161" cy="108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491880" y="45091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4328" y="46615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Butterfly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(c):both ends are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-vertices 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 6)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2 (b)-cases and take the average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(d):boundary or crease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013176"/>
            <a:ext cx="33147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4008" y="400506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573325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708920"/>
            <a:ext cx="256767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Catmull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-Clark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quad-meshes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generalized for arbitrary polygonal meshes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37098"/>
            <a:ext cx="5454368" cy="377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 Product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two vectors: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</a:t>
                </a:r>
                <a:b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a surface as</a:t>
                </a:r>
                <a:b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tensor product</a:t>
                </a:r>
                <a:b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two curves....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7006" y="3625531"/>
            <a:ext cx="329389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Catmull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-Clark Subdivision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3724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9418" y="1700808"/>
            <a:ext cx="4882822" cy="484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3849" y="1590708"/>
            <a:ext cx="4652367" cy="471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6C5BD-BDF0-4AF1-86E7-510535957CF5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48" y="1929954"/>
            <a:ext cx="8244408" cy="329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“Piecewise Smooth Surface Reconstruction”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Hoppe et al,  SIGGRAPH 1994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8682064" cy="455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基于正多面体的构造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628838"/>
            <a:ext cx="7886700" cy="490974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正多面体是最基本的三维对称图形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27877" y="1690689"/>
            <a:ext cx="1610027" cy="1548811"/>
            <a:chOff x="2256" y="1115"/>
            <a:chExt cx="2183" cy="2100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H="1" flipV="1">
              <a:off x="2791" y="1115"/>
              <a:ext cx="1113" cy="56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791" y="1115"/>
              <a:ext cx="1648" cy="181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 flipV="1">
              <a:off x="3904" y="1680"/>
              <a:ext cx="535" cy="1247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256" y="1680"/>
              <a:ext cx="1648" cy="1535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V="1">
              <a:off x="2256" y="2927"/>
              <a:ext cx="2183" cy="2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H="1">
              <a:off x="2256" y="1115"/>
              <a:ext cx="535" cy="210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951240" y="1690689"/>
            <a:ext cx="1486841" cy="1558377"/>
            <a:chOff x="2503" y="1123"/>
            <a:chExt cx="2120" cy="2222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H="1">
              <a:off x="4175" y="1239"/>
              <a:ext cx="448" cy="43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Line 7"/>
            <p:cNvSpPr>
              <a:spLocks noChangeShapeType="1"/>
            </p:cNvSpPr>
            <p:nvPr/>
          </p:nvSpPr>
          <p:spPr bwMode="auto">
            <a:xfrm flipH="1">
              <a:off x="2503" y="1123"/>
              <a:ext cx="448" cy="43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 flipH="1">
              <a:off x="2503" y="2796"/>
              <a:ext cx="448" cy="43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H="1">
              <a:off x="4175" y="2912"/>
              <a:ext cx="448" cy="43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4175" y="1672"/>
              <a:ext cx="0" cy="16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H="1" flipV="1">
              <a:off x="2503" y="1556"/>
              <a:ext cx="1672" cy="11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2503" y="1556"/>
              <a:ext cx="0" cy="167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2503" y="3228"/>
              <a:ext cx="1672" cy="117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4623" y="1239"/>
              <a:ext cx="0" cy="16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 flipH="1" flipV="1">
              <a:off x="2951" y="1123"/>
              <a:ext cx="1672" cy="11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Line 16"/>
            <p:cNvSpPr>
              <a:spLocks noChangeShapeType="1"/>
            </p:cNvSpPr>
            <p:nvPr/>
          </p:nvSpPr>
          <p:spPr bwMode="auto">
            <a:xfrm>
              <a:off x="2951" y="1123"/>
              <a:ext cx="0" cy="16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Line 17"/>
            <p:cNvSpPr>
              <a:spLocks noChangeShapeType="1"/>
            </p:cNvSpPr>
            <p:nvPr/>
          </p:nvSpPr>
          <p:spPr bwMode="auto">
            <a:xfrm>
              <a:off x="2951" y="2796"/>
              <a:ext cx="1672" cy="11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6962212" y="1690689"/>
            <a:ext cx="1553138" cy="1554004"/>
            <a:chOff x="2685" y="1449"/>
            <a:chExt cx="1793" cy="1794"/>
          </a:xfrm>
        </p:grpSpPr>
        <p:sp>
          <p:nvSpPr>
            <p:cNvPr id="49" name="Line 18"/>
            <p:cNvSpPr>
              <a:spLocks noChangeShapeType="1"/>
            </p:cNvSpPr>
            <p:nvPr/>
          </p:nvSpPr>
          <p:spPr bwMode="auto">
            <a:xfrm flipH="1" flipV="1">
              <a:off x="3822" y="2114"/>
              <a:ext cx="656" cy="294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flipH="1" flipV="1">
              <a:off x="3582" y="1449"/>
              <a:ext cx="896" cy="959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Line 20"/>
            <p:cNvSpPr>
              <a:spLocks noChangeShapeType="1"/>
            </p:cNvSpPr>
            <p:nvPr/>
          </p:nvSpPr>
          <p:spPr bwMode="auto">
            <a:xfrm flipH="1">
              <a:off x="3341" y="2408"/>
              <a:ext cx="1137" cy="17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Line 21"/>
            <p:cNvSpPr>
              <a:spLocks noChangeShapeType="1"/>
            </p:cNvSpPr>
            <p:nvPr/>
          </p:nvSpPr>
          <p:spPr bwMode="auto">
            <a:xfrm flipH="1">
              <a:off x="3582" y="2408"/>
              <a:ext cx="896" cy="83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 flipH="1">
              <a:off x="3341" y="1449"/>
              <a:ext cx="241" cy="1129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Line 23"/>
            <p:cNvSpPr>
              <a:spLocks noChangeShapeType="1"/>
            </p:cNvSpPr>
            <p:nvPr/>
          </p:nvSpPr>
          <p:spPr bwMode="auto">
            <a:xfrm>
              <a:off x="3341" y="2578"/>
              <a:ext cx="241" cy="6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Line 24"/>
            <p:cNvSpPr>
              <a:spLocks noChangeShapeType="1"/>
            </p:cNvSpPr>
            <p:nvPr/>
          </p:nvSpPr>
          <p:spPr bwMode="auto">
            <a:xfrm flipV="1">
              <a:off x="3582" y="2114"/>
              <a:ext cx="240" cy="1129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 flipH="1" flipV="1">
              <a:off x="3582" y="1449"/>
              <a:ext cx="240" cy="6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 flipH="1">
              <a:off x="2685" y="1449"/>
              <a:ext cx="897" cy="83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Line 27"/>
            <p:cNvSpPr>
              <a:spLocks noChangeShapeType="1"/>
            </p:cNvSpPr>
            <p:nvPr/>
          </p:nvSpPr>
          <p:spPr bwMode="auto">
            <a:xfrm flipH="1" flipV="1">
              <a:off x="2685" y="2284"/>
              <a:ext cx="656" cy="294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 flipH="1" flipV="1">
              <a:off x="2685" y="2284"/>
              <a:ext cx="897" cy="959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 flipV="1">
              <a:off x="2685" y="2114"/>
              <a:ext cx="1137" cy="17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1647364" y="2868522"/>
            <a:ext cx="2530460" cy="2355669"/>
            <a:chOff x="2734" y="1103"/>
            <a:chExt cx="2519" cy="2345"/>
          </a:xfrm>
        </p:grpSpPr>
        <p:sp>
          <p:nvSpPr>
            <p:cNvPr id="74" name="Line 18"/>
            <p:cNvSpPr>
              <a:spLocks noChangeShapeType="1"/>
            </p:cNvSpPr>
            <p:nvPr/>
          </p:nvSpPr>
          <p:spPr bwMode="auto">
            <a:xfrm>
              <a:off x="3687" y="2135"/>
              <a:ext cx="0" cy="87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Line 19"/>
            <p:cNvSpPr>
              <a:spLocks noChangeShapeType="1"/>
            </p:cNvSpPr>
            <p:nvPr/>
          </p:nvSpPr>
          <p:spPr bwMode="auto">
            <a:xfrm flipV="1">
              <a:off x="4300" y="1543"/>
              <a:ext cx="0" cy="8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Line 20"/>
            <p:cNvSpPr>
              <a:spLocks noChangeShapeType="1"/>
            </p:cNvSpPr>
            <p:nvPr/>
          </p:nvSpPr>
          <p:spPr bwMode="auto">
            <a:xfrm flipH="1" flipV="1">
              <a:off x="3557" y="1103"/>
              <a:ext cx="873" cy="6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Line 21"/>
            <p:cNvSpPr>
              <a:spLocks noChangeShapeType="1"/>
            </p:cNvSpPr>
            <p:nvPr/>
          </p:nvSpPr>
          <p:spPr bwMode="auto">
            <a:xfrm>
              <a:off x="3557" y="3388"/>
              <a:ext cx="873" cy="6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Line 22"/>
            <p:cNvSpPr>
              <a:spLocks noChangeShapeType="1"/>
            </p:cNvSpPr>
            <p:nvPr/>
          </p:nvSpPr>
          <p:spPr bwMode="auto">
            <a:xfrm flipV="1">
              <a:off x="5019" y="2242"/>
              <a:ext cx="234" cy="22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Line 23"/>
            <p:cNvSpPr>
              <a:spLocks noChangeShapeType="1"/>
            </p:cNvSpPr>
            <p:nvPr/>
          </p:nvSpPr>
          <p:spPr bwMode="auto">
            <a:xfrm flipH="1">
              <a:off x="2734" y="2083"/>
              <a:ext cx="234" cy="22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Line 24"/>
            <p:cNvSpPr>
              <a:spLocks noChangeShapeType="1"/>
            </p:cNvSpPr>
            <p:nvPr/>
          </p:nvSpPr>
          <p:spPr bwMode="auto">
            <a:xfrm flipV="1">
              <a:off x="3687" y="1801"/>
              <a:ext cx="824" cy="33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Line 25"/>
            <p:cNvSpPr>
              <a:spLocks noChangeShapeType="1"/>
            </p:cNvSpPr>
            <p:nvPr/>
          </p:nvSpPr>
          <p:spPr bwMode="auto">
            <a:xfrm flipH="1" flipV="1">
              <a:off x="3098" y="1703"/>
              <a:ext cx="589" cy="43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Line 26"/>
            <p:cNvSpPr>
              <a:spLocks noChangeShapeType="1"/>
            </p:cNvSpPr>
            <p:nvPr/>
          </p:nvSpPr>
          <p:spPr bwMode="auto">
            <a:xfrm flipH="1">
              <a:off x="3098" y="3007"/>
              <a:ext cx="589" cy="10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Line 27"/>
            <p:cNvSpPr>
              <a:spLocks noChangeShapeType="1"/>
            </p:cNvSpPr>
            <p:nvPr/>
          </p:nvSpPr>
          <p:spPr bwMode="auto">
            <a:xfrm>
              <a:off x="3687" y="3007"/>
              <a:ext cx="824" cy="20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Line 28"/>
            <p:cNvSpPr>
              <a:spLocks noChangeShapeType="1"/>
            </p:cNvSpPr>
            <p:nvPr/>
          </p:nvSpPr>
          <p:spPr bwMode="auto">
            <a:xfrm flipV="1">
              <a:off x="4300" y="1436"/>
              <a:ext cx="589" cy="107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Line 29"/>
            <p:cNvSpPr>
              <a:spLocks noChangeShapeType="1"/>
            </p:cNvSpPr>
            <p:nvPr/>
          </p:nvSpPr>
          <p:spPr bwMode="auto">
            <a:xfrm flipH="1" flipV="1">
              <a:off x="3476" y="1338"/>
              <a:ext cx="824" cy="20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Line 30"/>
            <p:cNvSpPr>
              <a:spLocks noChangeShapeType="1"/>
            </p:cNvSpPr>
            <p:nvPr/>
          </p:nvSpPr>
          <p:spPr bwMode="auto">
            <a:xfrm flipH="1">
              <a:off x="3476" y="2416"/>
              <a:ext cx="824" cy="33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Line 31"/>
            <p:cNvSpPr>
              <a:spLocks noChangeShapeType="1"/>
            </p:cNvSpPr>
            <p:nvPr/>
          </p:nvSpPr>
          <p:spPr bwMode="auto">
            <a:xfrm>
              <a:off x="4300" y="2416"/>
              <a:ext cx="589" cy="43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Line 32"/>
            <p:cNvSpPr>
              <a:spLocks noChangeShapeType="1"/>
            </p:cNvSpPr>
            <p:nvPr/>
          </p:nvSpPr>
          <p:spPr bwMode="auto">
            <a:xfrm>
              <a:off x="4430" y="1163"/>
              <a:ext cx="81" cy="63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Line 33"/>
            <p:cNvSpPr>
              <a:spLocks noChangeShapeType="1"/>
            </p:cNvSpPr>
            <p:nvPr/>
          </p:nvSpPr>
          <p:spPr bwMode="auto">
            <a:xfrm>
              <a:off x="4430" y="1163"/>
              <a:ext cx="459" cy="2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Line 34"/>
            <p:cNvSpPr>
              <a:spLocks noChangeShapeType="1"/>
            </p:cNvSpPr>
            <p:nvPr/>
          </p:nvSpPr>
          <p:spPr bwMode="auto">
            <a:xfrm flipH="1">
              <a:off x="3098" y="1103"/>
              <a:ext cx="459" cy="60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Line 35"/>
            <p:cNvSpPr>
              <a:spLocks noChangeShapeType="1"/>
            </p:cNvSpPr>
            <p:nvPr/>
          </p:nvSpPr>
          <p:spPr bwMode="auto">
            <a:xfrm flipH="1">
              <a:off x="3476" y="1103"/>
              <a:ext cx="81" cy="23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Line 36"/>
            <p:cNvSpPr>
              <a:spLocks noChangeShapeType="1"/>
            </p:cNvSpPr>
            <p:nvPr/>
          </p:nvSpPr>
          <p:spPr bwMode="auto">
            <a:xfrm flipH="1" flipV="1">
              <a:off x="3098" y="3115"/>
              <a:ext cx="459" cy="2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Line 37"/>
            <p:cNvSpPr>
              <a:spLocks noChangeShapeType="1"/>
            </p:cNvSpPr>
            <p:nvPr/>
          </p:nvSpPr>
          <p:spPr bwMode="auto">
            <a:xfrm flipH="1" flipV="1">
              <a:off x="3476" y="2750"/>
              <a:ext cx="81" cy="63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Line 38"/>
            <p:cNvSpPr>
              <a:spLocks noChangeShapeType="1"/>
            </p:cNvSpPr>
            <p:nvPr/>
          </p:nvSpPr>
          <p:spPr bwMode="auto">
            <a:xfrm flipV="1">
              <a:off x="4430" y="3213"/>
              <a:ext cx="81" cy="23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Line 39"/>
            <p:cNvSpPr>
              <a:spLocks noChangeShapeType="1"/>
            </p:cNvSpPr>
            <p:nvPr/>
          </p:nvSpPr>
          <p:spPr bwMode="auto">
            <a:xfrm flipV="1">
              <a:off x="4430" y="2847"/>
              <a:ext cx="459" cy="60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Line 40"/>
            <p:cNvSpPr>
              <a:spLocks noChangeShapeType="1"/>
            </p:cNvSpPr>
            <p:nvPr/>
          </p:nvSpPr>
          <p:spPr bwMode="auto">
            <a:xfrm flipH="1" flipV="1">
              <a:off x="4511" y="1801"/>
              <a:ext cx="508" cy="66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Line 41"/>
            <p:cNvSpPr>
              <a:spLocks noChangeShapeType="1"/>
            </p:cNvSpPr>
            <p:nvPr/>
          </p:nvSpPr>
          <p:spPr bwMode="auto">
            <a:xfrm flipH="1">
              <a:off x="4511" y="2467"/>
              <a:ext cx="508" cy="74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Line 42"/>
            <p:cNvSpPr>
              <a:spLocks noChangeShapeType="1"/>
            </p:cNvSpPr>
            <p:nvPr/>
          </p:nvSpPr>
          <p:spPr bwMode="auto">
            <a:xfrm flipH="1" flipV="1">
              <a:off x="4889" y="1436"/>
              <a:ext cx="364" cy="80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H="1">
              <a:off x="4889" y="2242"/>
              <a:ext cx="364" cy="60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Line 44"/>
            <p:cNvSpPr>
              <a:spLocks noChangeShapeType="1"/>
            </p:cNvSpPr>
            <p:nvPr/>
          </p:nvSpPr>
          <p:spPr bwMode="auto">
            <a:xfrm flipV="1">
              <a:off x="2968" y="1338"/>
              <a:ext cx="508" cy="74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Line 45"/>
            <p:cNvSpPr>
              <a:spLocks noChangeShapeType="1"/>
            </p:cNvSpPr>
            <p:nvPr/>
          </p:nvSpPr>
          <p:spPr bwMode="auto">
            <a:xfrm>
              <a:off x="2968" y="2083"/>
              <a:ext cx="508" cy="667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Line 46"/>
            <p:cNvSpPr>
              <a:spLocks noChangeShapeType="1"/>
            </p:cNvSpPr>
            <p:nvPr/>
          </p:nvSpPr>
          <p:spPr bwMode="auto">
            <a:xfrm flipV="1">
              <a:off x="2734" y="1703"/>
              <a:ext cx="364" cy="60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Line 47"/>
            <p:cNvSpPr>
              <a:spLocks noChangeShapeType="1"/>
            </p:cNvSpPr>
            <p:nvPr/>
          </p:nvSpPr>
          <p:spPr bwMode="auto">
            <a:xfrm>
              <a:off x="2734" y="2309"/>
              <a:ext cx="364" cy="80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4" name="Group 4"/>
          <p:cNvGrpSpPr>
            <a:grpSpLocks noChangeAspect="1"/>
          </p:cNvGrpSpPr>
          <p:nvPr/>
        </p:nvGrpSpPr>
        <p:grpSpPr bwMode="auto">
          <a:xfrm>
            <a:off x="5393440" y="2626294"/>
            <a:ext cx="2257644" cy="2597897"/>
            <a:chOff x="2938" y="1278"/>
            <a:chExt cx="1871" cy="2171"/>
          </a:xfrm>
        </p:grpSpPr>
        <p:sp>
          <p:nvSpPr>
            <p:cNvPr id="117" name="Line 18"/>
            <p:cNvSpPr>
              <a:spLocks noChangeShapeType="1"/>
            </p:cNvSpPr>
            <p:nvPr/>
          </p:nvSpPr>
          <p:spPr bwMode="auto">
            <a:xfrm>
              <a:off x="4809" y="1850"/>
              <a:ext cx="0" cy="115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Line 19"/>
            <p:cNvSpPr>
              <a:spLocks noChangeShapeType="1"/>
            </p:cNvSpPr>
            <p:nvPr/>
          </p:nvSpPr>
          <p:spPr bwMode="auto">
            <a:xfrm>
              <a:off x="2938" y="1720"/>
              <a:ext cx="0" cy="1156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Line 20"/>
            <p:cNvSpPr>
              <a:spLocks noChangeShapeType="1"/>
            </p:cNvSpPr>
            <p:nvPr/>
          </p:nvSpPr>
          <p:spPr bwMode="auto">
            <a:xfrm flipV="1">
              <a:off x="3719" y="1278"/>
              <a:ext cx="309" cy="299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Line 21"/>
            <p:cNvSpPr>
              <a:spLocks noChangeShapeType="1"/>
            </p:cNvSpPr>
            <p:nvPr/>
          </p:nvSpPr>
          <p:spPr bwMode="auto">
            <a:xfrm flipV="1">
              <a:off x="3719" y="3149"/>
              <a:ext cx="309" cy="30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Line 22"/>
            <p:cNvSpPr>
              <a:spLocks noChangeShapeType="1"/>
            </p:cNvSpPr>
            <p:nvPr/>
          </p:nvSpPr>
          <p:spPr bwMode="auto">
            <a:xfrm flipH="1" flipV="1">
              <a:off x="3044" y="2565"/>
              <a:ext cx="1157" cy="8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Line 23"/>
            <p:cNvSpPr>
              <a:spLocks noChangeShapeType="1"/>
            </p:cNvSpPr>
            <p:nvPr/>
          </p:nvSpPr>
          <p:spPr bwMode="auto">
            <a:xfrm flipH="1" flipV="1">
              <a:off x="3546" y="2081"/>
              <a:ext cx="1156" cy="8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Line 24"/>
            <p:cNvSpPr>
              <a:spLocks noChangeShapeType="1"/>
            </p:cNvSpPr>
            <p:nvPr/>
          </p:nvSpPr>
          <p:spPr bwMode="auto">
            <a:xfrm flipH="1" flipV="1">
              <a:off x="3719" y="1577"/>
              <a:ext cx="1090" cy="2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Line 25"/>
            <p:cNvSpPr>
              <a:spLocks noChangeShapeType="1"/>
            </p:cNvSpPr>
            <p:nvPr/>
          </p:nvSpPr>
          <p:spPr bwMode="auto">
            <a:xfrm flipH="1" flipV="1">
              <a:off x="4028" y="1278"/>
              <a:ext cx="781" cy="57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Line 26"/>
            <p:cNvSpPr>
              <a:spLocks noChangeShapeType="1"/>
            </p:cNvSpPr>
            <p:nvPr/>
          </p:nvSpPr>
          <p:spPr bwMode="auto">
            <a:xfrm flipV="1">
              <a:off x="2938" y="1577"/>
              <a:ext cx="781" cy="14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Line 27"/>
            <p:cNvSpPr>
              <a:spLocks noChangeShapeType="1"/>
            </p:cNvSpPr>
            <p:nvPr/>
          </p:nvSpPr>
          <p:spPr bwMode="auto">
            <a:xfrm flipV="1">
              <a:off x="2938" y="1278"/>
              <a:ext cx="1090" cy="442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Line 28"/>
            <p:cNvSpPr>
              <a:spLocks noChangeShapeType="1"/>
            </p:cNvSpPr>
            <p:nvPr/>
          </p:nvSpPr>
          <p:spPr bwMode="auto">
            <a:xfrm>
              <a:off x="2938" y="2876"/>
              <a:ext cx="781" cy="5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Line 29"/>
            <p:cNvSpPr>
              <a:spLocks noChangeShapeType="1"/>
            </p:cNvSpPr>
            <p:nvPr/>
          </p:nvSpPr>
          <p:spPr bwMode="auto">
            <a:xfrm>
              <a:off x="2938" y="2876"/>
              <a:ext cx="1090" cy="27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Line 30"/>
            <p:cNvSpPr>
              <a:spLocks noChangeShapeType="1"/>
            </p:cNvSpPr>
            <p:nvPr/>
          </p:nvSpPr>
          <p:spPr bwMode="auto">
            <a:xfrm flipH="1">
              <a:off x="3719" y="3006"/>
              <a:ext cx="1090" cy="44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Line 31"/>
            <p:cNvSpPr>
              <a:spLocks noChangeShapeType="1"/>
            </p:cNvSpPr>
            <p:nvPr/>
          </p:nvSpPr>
          <p:spPr bwMode="auto">
            <a:xfrm flipH="1">
              <a:off x="4028" y="3006"/>
              <a:ext cx="781" cy="14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Line 32"/>
            <p:cNvSpPr>
              <a:spLocks noChangeShapeType="1"/>
            </p:cNvSpPr>
            <p:nvPr/>
          </p:nvSpPr>
          <p:spPr bwMode="auto">
            <a:xfrm flipH="1">
              <a:off x="4201" y="1850"/>
              <a:ext cx="608" cy="79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Line 33"/>
            <p:cNvSpPr>
              <a:spLocks noChangeShapeType="1"/>
            </p:cNvSpPr>
            <p:nvPr/>
          </p:nvSpPr>
          <p:spPr bwMode="auto">
            <a:xfrm flipH="1">
              <a:off x="4702" y="1850"/>
              <a:ext cx="107" cy="31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Line 34"/>
            <p:cNvSpPr>
              <a:spLocks noChangeShapeType="1"/>
            </p:cNvSpPr>
            <p:nvPr/>
          </p:nvSpPr>
          <p:spPr bwMode="auto">
            <a:xfrm flipH="1" flipV="1">
              <a:off x="4702" y="2161"/>
              <a:ext cx="107" cy="84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Line 35"/>
            <p:cNvSpPr>
              <a:spLocks noChangeShapeType="1"/>
            </p:cNvSpPr>
            <p:nvPr/>
          </p:nvSpPr>
          <p:spPr bwMode="auto">
            <a:xfrm flipH="1" flipV="1">
              <a:off x="4201" y="2645"/>
              <a:ext cx="608" cy="36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Line 36"/>
            <p:cNvSpPr>
              <a:spLocks noChangeShapeType="1"/>
            </p:cNvSpPr>
            <p:nvPr/>
          </p:nvSpPr>
          <p:spPr bwMode="auto">
            <a:xfrm>
              <a:off x="2938" y="1720"/>
              <a:ext cx="608" cy="36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Line 37"/>
            <p:cNvSpPr>
              <a:spLocks noChangeShapeType="1"/>
            </p:cNvSpPr>
            <p:nvPr/>
          </p:nvSpPr>
          <p:spPr bwMode="auto">
            <a:xfrm>
              <a:off x="2938" y="1720"/>
              <a:ext cx="106" cy="84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Line 38"/>
            <p:cNvSpPr>
              <a:spLocks noChangeShapeType="1"/>
            </p:cNvSpPr>
            <p:nvPr/>
          </p:nvSpPr>
          <p:spPr bwMode="auto">
            <a:xfrm flipV="1">
              <a:off x="2938" y="2565"/>
              <a:ext cx="106" cy="31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Line 39"/>
            <p:cNvSpPr>
              <a:spLocks noChangeShapeType="1"/>
            </p:cNvSpPr>
            <p:nvPr/>
          </p:nvSpPr>
          <p:spPr bwMode="auto">
            <a:xfrm flipV="1">
              <a:off x="2938" y="2081"/>
              <a:ext cx="608" cy="79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Line 40"/>
            <p:cNvSpPr>
              <a:spLocks noChangeShapeType="1"/>
            </p:cNvSpPr>
            <p:nvPr/>
          </p:nvSpPr>
          <p:spPr bwMode="auto">
            <a:xfrm>
              <a:off x="3719" y="1577"/>
              <a:ext cx="482" cy="106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Line 41"/>
            <p:cNvSpPr>
              <a:spLocks noChangeShapeType="1"/>
            </p:cNvSpPr>
            <p:nvPr/>
          </p:nvSpPr>
          <p:spPr bwMode="auto">
            <a:xfrm flipH="1">
              <a:off x="3044" y="1577"/>
              <a:ext cx="675" cy="9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Line 42"/>
            <p:cNvSpPr>
              <a:spLocks noChangeShapeType="1"/>
            </p:cNvSpPr>
            <p:nvPr/>
          </p:nvSpPr>
          <p:spPr bwMode="auto">
            <a:xfrm flipV="1">
              <a:off x="3719" y="2645"/>
              <a:ext cx="482" cy="80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Line 43"/>
            <p:cNvSpPr>
              <a:spLocks noChangeShapeType="1"/>
            </p:cNvSpPr>
            <p:nvPr/>
          </p:nvSpPr>
          <p:spPr bwMode="auto">
            <a:xfrm flipH="1" flipV="1">
              <a:off x="3044" y="2565"/>
              <a:ext cx="675" cy="88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Line 44"/>
            <p:cNvSpPr>
              <a:spLocks noChangeShapeType="1"/>
            </p:cNvSpPr>
            <p:nvPr/>
          </p:nvSpPr>
          <p:spPr bwMode="auto">
            <a:xfrm>
              <a:off x="4028" y="1278"/>
              <a:ext cx="674" cy="88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Line 45"/>
            <p:cNvSpPr>
              <a:spLocks noChangeShapeType="1"/>
            </p:cNvSpPr>
            <p:nvPr/>
          </p:nvSpPr>
          <p:spPr bwMode="auto">
            <a:xfrm flipH="1">
              <a:off x="3546" y="1278"/>
              <a:ext cx="482" cy="80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Line 46"/>
            <p:cNvSpPr>
              <a:spLocks noChangeShapeType="1"/>
            </p:cNvSpPr>
            <p:nvPr/>
          </p:nvSpPr>
          <p:spPr bwMode="auto">
            <a:xfrm flipH="1" flipV="1">
              <a:off x="3546" y="2081"/>
              <a:ext cx="482" cy="106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Line 47"/>
            <p:cNvSpPr>
              <a:spLocks noChangeShapeType="1"/>
            </p:cNvSpPr>
            <p:nvPr/>
          </p:nvSpPr>
          <p:spPr bwMode="auto">
            <a:xfrm flipV="1">
              <a:off x="4028" y="2161"/>
              <a:ext cx="674" cy="9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0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Procedural 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238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Surfaces of revolution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given 2D profile curve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cylinders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2D profile and 3D curve, sweep the profile along the 3D curve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1500174"/>
            <a:ext cx="42481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of Revolution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46243"/>
            <a:ext cx="8229600" cy="45259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curve q(u) provides one dimension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works also with 3D curve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R(v) provides 2nd dimension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349138"/>
            <a:ext cx="6572296" cy="30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686436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Trace out surface by moving a profile curve along a trajectory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curve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(u) provides one dimension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(u) provides the other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of revolution can be seen as a special case where trajectory is a circle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1571612"/>
            <a:ext cx="26765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5214950"/>
            <a:ext cx="4572032" cy="88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1571612"/>
            <a:ext cx="824215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785926"/>
            <a:ext cx="3881347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Product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Bézier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86304" cy="45259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make the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 along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Bézier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curves!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u=const. &amp; v=const. curve is 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Bézier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curve!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boundary control points (except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corners) are NOT interpolated!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357430"/>
            <a:ext cx="81343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61</a:t>
            </a:fld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857364"/>
            <a:ext cx="8001056" cy="45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62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1678"/>
            <a:ext cx="7875190" cy="432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40956"/>
            <a:ext cx="7786742" cy="468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7786745" cy="475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834" y="1761696"/>
            <a:ext cx="7729818" cy="462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Swept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sphere: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surface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 0,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 surface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0,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surface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66</a:t>
            </a:fld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714620"/>
            <a:ext cx="3501315" cy="350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Surfaces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weird topology for animation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do sketchy modeling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data comes this way (medical &amp; scientific data)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allow us to easily generate a point on the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Set Methods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Evolving interfaces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 in response to the particular physics at work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Breaking waves in the ocean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Dancing flames in the fireplace 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68</a:t>
            </a:fld>
            <a:endParaRPr lang="zh-CN" altLang="en-US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429132"/>
            <a:ext cx="3500462" cy="203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7705" y="4500570"/>
            <a:ext cx="3078093" cy="199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643182"/>
            <a:ext cx="5929354" cy="3378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level set representation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an extra dimension to the problem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69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4880" y="5857892"/>
            <a:ext cx="6215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Level Set Surface (in red) plots the distance from each point (x, y) to the Interface (in blue)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Product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Bézier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3643338" cy="32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5000636"/>
            <a:ext cx="3362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5650" y="1571612"/>
            <a:ext cx="403831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5072074"/>
            <a:ext cx="3143272" cy="88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81" y="2671974"/>
            <a:ext cx="7467595" cy="368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70</a:t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level set representation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an extra dimension to the problem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500174"/>
            <a:ext cx="8501122" cy="492922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triangle mesh from signed distance field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"Marching Cubes: A High Resolution 3D Surface Construction</a:t>
            </a: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Algorithm”,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Lorensen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Cline, SIGGRAPH '87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613" y="2071678"/>
            <a:ext cx="6267469" cy="36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Marching Cubes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357298"/>
            <a:ext cx="65436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Tetrahedra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60557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Bloomenthal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 implicit surface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polygonizer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Graphics</a:t>
            </a: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Gems IV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2071678"/>
            <a:ext cx="464347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“Interval volume </a:t>
            </a:r>
            <a:r>
              <a:rPr lang="en-US" sz="2400" dirty="0" err="1"/>
              <a:t>tetrahedrization</a:t>
            </a:r>
            <a:r>
              <a:rPr lang="en-US" sz="2400" dirty="0"/>
              <a:t>” </a:t>
            </a:r>
          </a:p>
          <a:p>
            <a:pPr>
              <a:buNone/>
            </a:pPr>
            <a:r>
              <a:rPr lang="en-US" sz="2400" dirty="0"/>
              <a:t> Visualization '97, Nielson &amp; Sung</a:t>
            </a:r>
            <a:br>
              <a:rPr lang="en-US" sz="2400" dirty="0"/>
            </a:b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73</a:t>
            </a:fld>
            <a:endParaRPr lang="zh-CN" altLang="en-US"/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214422"/>
            <a:ext cx="4429156" cy="496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14554"/>
            <a:ext cx="2676796" cy="260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Bicubics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 Product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765885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Bicubics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 Product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47ACE-A1EE-4FEC-919B-33C79D5620A1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1"/>
            <a:ext cx="7715304" cy="473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6337</TotalTime>
  <Words>2634</Words>
  <Application>Microsoft Office PowerPoint</Application>
  <PresentationFormat>全屏显示(4:3)</PresentationFormat>
  <Paragraphs>409</Paragraphs>
  <Slides>73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等线</vt:lpstr>
      <vt:lpstr>等线 Light</vt:lpstr>
      <vt:lpstr>楷体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Office 主题​​</vt:lpstr>
      <vt:lpstr>Equation</vt:lpstr>
      <vt:lpstr>Introduction to Modern Computer Graphics</vt:lpstr>
      <vt:lpstr>三维物体表面的表示方法</vt:lpstr>
      <vt:lpstr>Representing Surfaces</vt:lpstr>
      <vt:lpstr>Polygonal Meshes</vt:lpstr>
      <vt:lpstr>Tensor Product</vt:lpstr>
      <vt:lpstr>Tensor Product Bézier Patches</vt:lpstr>
      <vt:lpstr>Tensor Product Bézier Patches</vt:lpstr>
      <vt:lpstr>Bicubics, Tensor Product</vt:lpstr>
      <vt:lpstr>Bicubics, Tensor Product</vt:lpstr>
      <vt:lpstr>Bicubics, Tensor Product</vt:lpstr>
      <vt:lpstr>Tensor Bézier Patches</vt:lpstr>
      <vt:lpstr>参数曲面</vt:lpstr>
      <vt:lpstr>参数偏导</vt:lpstr>
      <vt:lpstr>曲面的第一类基本量</vt:lpstr>
      <vt:lpstr>参数曲面的法向量</vt:lpstr>
      <vt:lpstr>曲面参数的克利斯托费尔写法</vt:lpstr>
      <vt:lpstr>参数曲面上的对偶标架</vt:lpstr>
      <vt:lpstr>参数面上的对偶标架</vt:lpstr>
      <vt:lpstr>参数面上的对偶标架</vt:lpstr>
      <vt:lpstr>参数曲面上的数量场的梯度</vt:lpstr>
      <vt:lpstr>对偶标架的几何意义</vt:lpstr>
      <vt:lpstr>Tangents and Normals for Patches</vt:lpstr>
      <vt:lpstr>参数曲面的第二类基本量</vt:lpstr>
      <vt:lpstr>参数曲面法向量的移动规律</vt:lpstr>
      <vt:lpstr>参数曲面的高斯曲率</vt:lpstr>
      <vt:lpstr>Matrix Notation for Patches</vt:lpstr>
      <vt:lpstr>Matrix Notation for Patches</vt:lpstr>
      <vt:lpstr>Tensor Product Spline Patches</vt:lpstr>
      <vt:lpstr>Displacement Mapping</vt:lpstr>
      <vt:lpstr>网格表示示例</vt:lpstr>
      <vt:lpstr>网格表示示例</vt:lpstr>
      <vt:lpstr>三角网格的特点</vt:lpstr>
      <vt:lpstr>Displacement Mapping Example</vt:lpstr>
      <vt:lpstr>Subdivision Surfaces</vt:lpstr>
      <vt:lpstr>Corner Cutting</vt:lpstr>
      <vt:lpstr>Corner Cutting</vt:lpstr>
      <vt:lpstr>Corner Cutting</vt:lpstr>
      <vt:lpstr>Corner Cutting</vt:lpstr>
      <vt:lpstr>Corner Cutting</vt:lpstr>
      <vt:lpstr>Corner Cutting</vt:lpstr>
      <vt:lpstr>Corner Cutting</vt:lpstr>
      <vt:lpstr>Corner Cutting</vt:lpstr>
      <vt:lpstr>Subdivision Curves and Surfaces</vt:lpstr>
      <vt:lpstr>Polygonal Mesh Subdivision</vt:lpstr>
      <vt:lpstr>Doo-Sabin Subdivision</vt:lpstr>
      <vt:lpstr>Loop Subdivision</vt:lpstr>
      <vt:lpstr>Modified Butterfly Subdivision</vt:lpstr>
      <vt:lpstr>Modified Butterfly Subdivision</vt:lpstr>
      <vt:lpstr>Catmull-Clark Subdivision</vt:lpstr>
      <vt:lpstr>Catmull-Clark Subdivision</vt:lpstr>
      <vt:lpstr>Comparison</vt:lpstr>
      <vt:lpstr>Comparison</vt:lpstr>
      <vt:lpstr>Comparison</vt:lpstr>
      <vt:lpstr>“Piecewise Smooth Surface Reconstruction”</vt:lpstr>
      <vt:lpstr>基于正多面体的构造</vt:lpstr>
      <vt:lpstr>Specialized Procedural Definitions</vt:lpstr>
      <vt:lpstr>Surface of Revolution</vt:lpstr>
      <vt:lpstr>General Swept Surfaces</vt:lpstr>
      <vt:lpstr>Normals for Swept Surfaces</vt:lpstr>
      <vt:lpstr>Normals for Swept Surfaces</vt:lpstr>
      <vt:lpstr>Normals for Swept Surfaces</vt:lpstr>
      <vt:lpstr>Normals for Swept Surfaces</vt:lpstr>
      <vt:lpstr>Normals for Swept Surfaces</vt:lpstr>
      <vt:lpstr>Normals for Swept Surfaces</vt:lpstr>
      <vt:lpstr>Normals for Swept Surfaces</vt:lpstr>
      <vt:lpstr>Implicit Surfaces</vt:lpstr>
      <vt:lpstr>Implicit Surfaces</vt:lpstr>
      <vt:lpstr>Level Set Methods</vt:lpstr>
      <vt:lpstr>Example</vt:lpstr>
      <vt:lpstr>Example</vt:lpstr>
      <vt:lpstr>Marching Cubes</vt:lpstr>
      <vt:lpstr>Marching Tetrahedra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Graphics</dc:title>
  <dc:creator>Huang</dc:creator>
  <cp:lastModifiedBy>_马龙_</cp:lastModifiedBy>
  <cp:revision>235</cp:revision>
  <cp:lastPrinted>2020-05-08T11:33:12Z</cp:lastPrinted>
  <dcterms:created xsi:type="dcterms:W3CDTF">2019-09-13T02:44:34Z</dcterms:created>
  <dcterms:modified xsi:type="dcterms:W3CDTF">2023-11-09T05:36:50Z</dcterms:modified>
</cp:coreProperties>
</file>